
<file path=[Content_Types].xml><?xml version="1.0" encoding="utf-8"?>
<Types xmlns="http://schemas.openxmlformats.org/package/2006/content-types">
  <Default Extension="B73CB5F0" ContentType="image/png"/>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3"/>
  </p:notesMasterIdLst>
  <p:handoutMasterIdLst>
    <p:handoutMasterId r:id="rId44"/>
  </p:handoutMasterIdLst>
  <p:sldIdLst>
    <p:sldId id="256" r:id="rId2"/>
    <p:sldId id="257" r:id="rId3"/>
    <p:sldId id="284" r:id="rId4"/>
    <p:sldId id="288" r:id="rId5"/>
    <p:sldId id="289" r:id="rId6"/>
    <p:sldId id="260" r:id="rId7"/>
    <p:sldId id="281" r:id="rId8"/>
    <p:sldId id="261" r:id="rId9"/>
    <p:sldId id="262" r:id="rId10"/>
    <p:sldId id="263" r:id="rId11"/>
    <p:sldId id="264" r:id="rId12"/>
    <p:sldId id="265" r:id="rId13"/>
    <p:sldId id="266" r:id="rId14"/>
    <p:sldId id="267" r:id="rId15"/>
    <p:sldId id="268" r:id="rId16"/>
    <p:sldId id="280" r:id="rId17"/>
    <p:sldId id="269" r:id="rId18"/>
    <p:sldId id="270" r:id="rId19"/>
    <p:sldId id="271" r:id="rId20"/>
    <p:sldId id="272" r:id="rId21"/>
    <p:sldId id="273" r:id="rId22"/>
    <p:sldId id="282" r:id="rId23"/>
    <p:sldId id="274" r:id="rId24"/>
    <p:sldId id="275" r:id="rId25"/>
    <p:sldId id="286" r:id="rId26"/>
    <p:sldId id="277" r:id="rId27"/>
    <p:sldId id="292" r:id="rId28"/>
    <p:sldId id="293" r:id="rId29"/>
    <p:sldId id="297" r:id="rId30"/>
    <p:sldId id="294" r:id="rId31"/>
    <p:sldId id="296" r:id="rId32"/>
    <p:sldId id="299" r:id="rId33"/>
    <p:sldId id="300" r:id="rId34"/>
    <p:sldId id="295" r:id="rId35"/>
    <p:sldId id="301" r:id="rId36"/>
    <p:sldId id="302" r:id="rId37"/>
    <p:sldId id="283" r:id="rId38"/>
    <p:sldId id="278" r:id="rId39"/>
    <p:sldId id="290" r:id="rId40"/>
    <p:sldId id="279" r:id="rId41"/>
    <p:sldId id="291"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Meade" initials="JM" lastIdx="13" clrIdx="0">
    <p:extLst>
      <p:ext uri="{19B8F6BF-5375-455C-9EA6-DF929625EA0E}">
        <p15:presenceInfo xmlns:p15="http://schemas.microsoft.com/office/powerpoint/2012/main" userId="S::jennifer.meade@suffolk.gov.uk::4f5cd3f4-37f0-40d8-a0fa-b409bcb6ec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0" autoAdjust="0"/>
    <p:restoredTop sz="91679" autoAdjust="0"/>
  </p:normalViewPr>
  <p:slideViewPr>
    <p:cSldViewPr snapToGrid="0">
      <p:cViewPr varScale="1">
        <p:scale>
          <a:sx n="57" d="100"/>
          <a:sy n="57" d="100"/>
        </p:scale>
        <p:origin x="10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12.xml.rels><?xml version="1.0" encoding="UTF-8" standalone="yes"?>
<Relationships xmlns="http://schemas.openxmlformats.org/package/2006/relationships"><Relationship Id="rId3" Type="http://schemas.openxmlformats.org/officeDocument/2006/relationships/hyperlink" Target="https://www.england.nhs.uk/commissioning/wp-content/uploads/sites/12/2015/10/work-offndrs-persnlty-disorder-oct15.pdf" TargetMode="External"/><Relationship Id="rId2" Type="http://schemas.openxmlformats.org/officeDocument/2006/relationships/hyperlink" Target="https://www.bacp.co.uk/media/2638/bacp-what-therapists-mean-by-professional-boundaries-c4.pdf" TargetMode="External"/><Relationship Id="rId1" Type="http://schemas.openxmlformats.org/officeDocument/2006/relationships/hyperlink" Target="https://www.professionalstandards.org.uk/docs/default-source/publications/policy-advice/sexual-boundaries-report-on-education-and-training-2008.pdf?sfvrsn=afc77f20_8" TargetMode="External"/><Relationship Id="rId4" Type="http://schemas.openxmlformats.org/officeDocument/2006/relationships/hyperlink" Target="https://www.therapistaid.com/therapy-worksheet/boundaries-psychoeducation-printout" TargetMode="External"/></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2.xml.rels><?xml version="1.0" encoding="UTF-8" standalone="yes"?>
<Relationships xmlns="http://schemas.openxmlformats.org/package/2006/relationships"><Relationship Id="rId3" Type="http://schemas.openxmlformats.org/officeDocument/2006/relationships/hyperlink" Target="https://www.england.nhs.uk/commissioning/wp-content/uploads/sites/12/2015/10/work-offndrs-persnlty-disorder-oct15.pdf" TargetMode="External"/><Relationship Id="rId2" Type="http://schemas.openxmlformats.org/officeDocument/2006/relationships/hyperlink" Target="https://www.bacp.co.uk/media/2638/bacp-what-therapists-mean-by-professional-boundaries-c4.pdf" TargetMode="External"/><Relationship Id="rId1" Type="http://schemas.openxmlformats.org/officeDocument/2006/relationships/hyperlink" Target="https://www.professionalstandards.org.uk/docs/default-source/publications/policy-advice/sexual-boundaries-report-on-education-and-training-2008.pdf?sfvrsn=afc77f20_8" TargetMode="External"/><Relationship Id="rId4" Type="http://schemas.openxmlformats.org/officeDocument/2006/relationships/hyperlink" Target="https://www.therapistaid.com/therapy-worksheet/boundaries-psychoeducation-printout" TargetMode="External"/></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E45ED8-E52C-4132-8CFB-AAC537D94FEE}" type="doc">
      <dgm:prSet loTypeId="urn:microsoft.com/office/officeart/2005/8/layout/default" loCatId="list" qsTypeId="urn:microsoft.com/office/officeart/2005/8/quickstyle/simple4" qsCatId="simple" csTypeId="urn:microsoft.com/office/officeart/2005/8/colors/colorful5" csCatId="colorful" phldr="1"/>
      <dgm:spPr/>
      <dgm:t>
        <a:bodyPr/>
        <a:lstStyle/>
        <a:p>
          <a:endParaRPr lang="en-US"/>
        </a:p>
      </dgm:t>
    </dgm:pt>
    <dgm:pt modelId="{2CC50413-7BFF-4F43-ABAC-3B7B07F0E647}">
      <dgm:prSet/>
      <dgm:spPr/>
      <dgm:t>
        <a:bodyPr/>
        <a:lstStyle/>
        <a:p>
          <a:pPr>
            <a:buNone/>
          </a:pPr>
          <a:r>
            <a:rPr lang="en-GB" dirty="0">
              <a:latin typeface="Arial" panose="020B0604020202020204" pitchFamily="34" charset="0"/>
              <a:cs typeface="Arial" panose="020B0604020202020204" pitchFamily="34" charset="0"/>
            </a:rPr>
            <a:t>A core part of our work is to build and maintain good relationships with those we work with.  The ability to develop trust with children who are criminally exploited is essential. In this field, some of the literature refers to professionals going ‘above and beyond’ to engage children; however, </a:t>
          </a:r>
          <a:r>
            <a:rPr lang="en-GB" strike="noStrike" dirty="0">
              <a:latin typeface="Arial" panose="020B0604020202020204" pitchFamily="34" charset="0"/>
              <a:cs typeface="Arial" panose="020B0604020202020204" pitchFamily="34" charset="0"/>
            </a:rPr>
            <a:t>it is important </a:t>
          </a:r>
          <a:r>
            <a:rPr lang="en-GB" dirty="0">
              <a:latin typeface="Arial" panose="020B0604020202020204" pitchFamily="34" charset="0"/>
              <a:cs typeface="Arial" panose="020B0604020202020204" pitchFamily="34" charset="0"/>
            </a:rPr>
            <a:t>that expectations, standards, and boundaries are clear </a:t>
          </a:r>
          <a:r>
            <a:rPr lang="en-GB" strike="noStrike" dirty="0">
              <a:latin typeface="Arial" panose="020B0604020202020204" pitchFamily="34" charset="0"/>
              <a:cs typeface="Arial" panose="020B0604020202020204" pitchFamily="34" charset="0"/>
            </a:rPr>
            <a:t>and that practitioners understand and can apply them. </a:t>
          </a:r>
          <a:r>
            <a:rPr lang="en-GB" dirty="0">
              <a:latin typeface="Arial" panose="020B0604020202020204" pitchFamily="34" charset="0"/>
              <a:cs typeface="Arial" panose="020B0604020202020204" pitchFamily="34" charset="0"/>
            </a:rPr>
            <a:t>The benefits of doing this are:</a:t>
          </a:r>
          <a:endParaRPr lang="en-US" dirty="0">
            <a:latin typeface="Arial" panose="020B0604020202020204" pitchFamily="34" charset="0"/>
            <a:cs typeface="Arial" panose="020B0604020202020204" pitchFamily="34" charset="0"/>
          </a:endParaRPr>
        </a:p>
      </dgm:t>
    </dgm:pt>
    <dgm:pt modelId="{A5B98B87-CE39-4F75-A2E4-3526CA567033}" type="parTrans" cxnId="{35D78677-5759-41F1-98B6-ACA9DF31841B}">
      <dgm:prSet/>
      <dgm:spPr/>
      <dgm:t>
        <a:bodyPr/>
        <a:lstStyle/>
        <a:p>
          <a:endParaRPr lang="en-US"/>
        </a:p>
      </dgm:t>
    </dgm:pt>
    <dgm:pt modelId="{F7E701B4-0925-41E4-B080-E8EC0FB42EEE}" type="sibTrans" cxnId="{35D78677-5759-41F1-98B6-ACA9DF31841B}">
      <dgm:prSet/>
      <dgm:spPr/>
      <dgm:t>
        <a:bodyPr/>
        <a:lstStyle/>
        <a:p>
          <a:endParaRPr lang="en-US"/>
        </a:p>
      </dgm:t>
    </dgm:pt>
    <dgm:pt modelId="{D478DBE0-110E-432C-8277-705ECAED6ABE}">
      <dgm:prSet/>
      <dgm:spPr/>
      <dgm:t>
        <a:bodyPr/>
        <a:lstStyle/>
        <a:p>
          <a:r>
            <a:rPr lang="en-GB" dirty="0">
              <a:latin typeface="Arial" panose="020B0604020202020204" pitchFamily="34" charset="0"/>
              <a:cs typeface="Arial" panose="020B0604020202020204" pitchFamily="34" charset="0"/>
            </a:rPr>
            <a:t>To prevent staff ‘burn out’.</a:t>
          </a:r>
          <a:endParaRPr lang="en-US" dirty="0">
            <a:latin typeface="Arial" panose="020B0604020202020204" pitchFamily="34" charset="0"/>
            <a:cs typeface="Arial" panose="020B0604020202020204" pitchFamily="34" charset="0"/>
          </a:endParaRPr>
        </a:p>
      </dgm:t>
    </dgm:pt>
    <dgm:pt modelId="{AB841AC7-7C3D-47E4-A6FD-1AF2E753524C}" type="parTrans" cxnId="{988AC90B-F11D-4B84-9A6A-9EC99E7A5F9F}">
      <dgm:prSet/>
      <dgm:spPr/>
      <dgm:t>
        <a:bodyPr/>
        <a:lstStyle/>
        <a:p>
          <a:endParaRPr lang="en-US"/>
        </a:p>
      </dgm:t>
    </dgm:pt>
    <dgm:pt modelId="{9DDD4708-62B0-4790-8030-A6ECCB354AFE}" type="sibTrans" cxnId="{988AC90B-F11D-4B84-9A6A-9EC99E7A5F9F}">
      <dgm:prSet/>
      <dgm:spPr/>
      <dgm:t>
        <a:bodyPr/>
        <a:lstStyle/>
        <a:p>
          <a:endParaRPr lang="en-US"/>
        </a:p>
      </dgm:t>
    </dgm:pt>
    <dgm:pt modelId="{36AF77CD-D540-42F7-8EEF-34C2A441B6A4}">
      <dgm:prSet/>
      <dgm:spPr/>
      <dgm:t>
        <a:bodyPr/>
        <a:lstStyle/>
        <a:p>
          <a:r>
            <a:rPr lang="en-GB">
              <a:latin typeface="Arial" panose="020B0604020202020204" pitchFamily="34" charset="0"/>
              <a:cs typeface="Arial" panose="020B0604020202020204" pitchFamily="34" charset="0"/>
            </a:rPr>
            <a:t>To create and maintain a safe working environment</a:t>
          </a:r>
          <a:endParaRPr lang="en-US">
            <a:latin typeface="Arial" panose="020B0604020202020204" pitchFamily="34" charset="0"/>
            <a:cs typeface="Arial" panose="020B0604020202020204" pitchFamily="34" charset="0"/>
          </a:endParaRPr>
        </a:p>
      </dgm:t>
    </dgm:pt>
    <dgm:pt modelId="{5430A9D5-2119-4B6E-9698-13F92015F5AF}" type="parTrans" cxnId="{D6129BF2-A0E1-4A0C-9434-15EC0AAA13C8}">
      <dgm:prSet/>
      <dgm:spPr/>
      <dgm:t>
        <a:bodyPr/>
        <a:lstStyle/>
        <a:p>
          <a:endParaRPr lang="en-US"/>
        </a:p>
      </dgm:t>
    </dgm:pt>
    <dgm:pt modelId="{DFFF065B-3AFB-41D1-928E-9AC678958B57}" type="sibTrans" cxnId="{D6129BF2-A0E1-4A0C-9434-15EC0AAA13C8}">
      <dgm:prSet/>
      <dgm:spPr/>
      <dgm:t>
        <a:bodyPr/>
        <a:lstStyle/>
        <a:p>
          <a:endParaRPr lang="en-US"/>
        </a:p>
      </dgm:t>
    </dgm:pt>
    <dgm:pt modelId="{58CEC6FF-F7FD-4C0F-913C-274D2BED180F}">
      <dgm:prSet/>
      <dgm:spPr/>
      <dgm:t>
        <a:bodyPr/>
        <a:lstStyle/>
        <a:p>
          <a:r>
            <a:rPr lang="en-GB" dirty="0">
              <a:latin typeface="Arial" panose="020B0604020202020204" pitchFamily="34" charset="0"/>
              <a:cs typeface="Arial" panose="020B0604020202020204" pitchFamily="34" charset="0"/>
            </a:rPr>
            <a:t>To ensure relationships remain professional with children, caregivers, and community members.</a:t>
          </a:r>
          <a:endParaRPr lang="en-US" dirty="0">
            <a:latin typeface="Arial" panose="020B0604020202020204" pitchFamily="34" charset="0"/>
            <a:cs typeface="Arial" panose="020B0604020202020204" pitchFamily="34" charset="0"/>
          </a:endParaRPr>
        </a:p>
      </dgm:t>
    </dgm:pt>
    <dgm:pt modelId="{625CBD43-3CA5-49EF-95F3-50AC8781290F}" type="parTrans" cxnId="{A41848E1-6DDF-470B-A507-1AC411C1679C}">
      <dgm:prSet/>
      <dgm:spPr/>
      <dgm:t>
        <a:bodyPr/>
        <a:lstStyle/>
        <a:p>
          <a:endParaRPr lang="en-US"/>
        </a:p>
      </dgm:t>
    </dgm:pt>
    <dgm:pt modelId="{928C4E2A-FF2F-49BB-9846-CA6A91F17260}" type="sibTrans" cxnId="{A41848E1-6DDF-470B-A507-1AC411C1679C}">
      <dgm:prSet/>
      <dgm:spPr/>
      <dgm:t>
        <a:bodyPr/>
        <a:lstStyle/>
        <a:p>
          <a:endParaRPr lang="en-US"/>
        </a:p>
      </dgm:t>
    </dgm:pt>
    <dgm:pt modelId="{07B83FB4-142C-4081-B8B7-65A59BF94C8B}">
      <dgm:prSet/>
      <dgm:spPr/>
      <dgm:t>
        <a:bodyPr/>
        <a:lstStyle/>
        <a:p>
          <a:r>
            <a:rPr lang="en-GB">
              <a:latin typeface="Arial" panose="020B0604020202020204" pitchFamily="34" charset="0"/>
              <a:cs typeface="Arial" panose="020B0604020202020204" pitchFamily="34" charset="0"/>
            </a:rPr>
            <a:t>To ensure that the team / service takes a consistent approach with children, caregivers and community members. </a:t>
          </a:r>
          <a:endParaRPr lang="en-US">
            <a:latin typeface="Arial" panose="020B0604020202020204" pitchFamily="34" charset="0"/>
            <a:cs typeface="Arial" panose="020B0604020202020204" pitchFamily="34" charset="0"/>
          </a:endParaRPr>
        </a:p>
      </dgm:t>
    </dgm:pt>
    <dgm:pt modelId="{0B50F9EE-37EE-4106-955E-9E2B6EA3FEFB}" type="parTrans" cxnId="{BC0737BC-9755-4777-911F-91599D6454FE}">
      <dgm:prSet/>
      <dgm:spPr/>
      <dgm:t>
        <a:bodyPr/>
        <a:lstStyle/>
        <a:p>
          <a:endParaRPr lang="en-US"/>
        </a:p>
      </dgm:t>
    </dgm:pt>
    <dgm:pt modelId="{AC866A17-DC2F-4A71-AAA3-8417E56CED38}" type="sibTrans" cxnId="{BC0737BC-9755-4777-911F-91599D6454FE}">
      <dgm:prSet/>
      <dgm:spPr/>
      <dgm:t>
        <a:bodyPr/>
        <a:lstStyle/>
        <a:p>
          <a:endParaRPr lang="en-US"/>
        </a:p>
      </dgm:t>
    </dgm:pt>
    <dgm:pt modelId="{740367A7-F2FA-4920-836C-69E4D7DFB940}">
      <dgm:prSet/>
      <dgm:spPr/>
      <dgm:t>
        <a:bodyPr/>
        <a:lstStyle/>
        <a:p>
          <a:r>
            <a:rPr lang="en-GB" dirty="0">
              <a:latin typeface="Arial" panose="020B0604020202020204" pitchFamily="34" charset="0"/>
              <a:cs typeface="Arial" panose="020B0604020202020204" pitchFamily="34" charset="0"/>
            </a:rPr>
            <a:t>To ensure that professionals work within their skill sets and the team boundaries.</a:t>
          </a:r>
          <a:endParaRPr lang="en-US" dirty="0">
            <a:latin typeface="Arial" panose="020B0604020202020204" pitchFamily="34" charset="0"/>
            <a:cs typeface="Arial" panose="020B0604020202020204" pitchFamily="34" charset="0"/>
          </a:endParaRPr>
        </a:p>
      </dgm:t>
    </dgm:pt>
    <dgm:pt modelId="{30C359C9-60A4-4409-8E36-C0CB20B39282}" type="parTrans" cxnId="{693E9B0E-1C59-4E15-8BC5-D7BA879EE8E7}">
      <dgm:prSet/>
      <dgm:spPr/>
      <dgm:t>
        <a:bodyPr/>
        <a:lstStyle/>
        <a:p>
          <a:endParaRPr lang="en-US"/>
        </a:p>
      </dgm:t>
    </dgm:pt>
    <dgm:pt modelId="{95BF440B-64FA-4AF2-9780-D2AA5D970EC7}" type="sibTrans" cxnId="{693E9B0E-1C59-4E15-8BC5-D7BA879EE8E7}">
      <dgm:prSet/>
      <dgm:spPr/>
      <dgm:t>
        <a:bodyPr/>
        <a:lstStyle/>
        <a:p>
          <a:endParaRPr lang="en-US"/>
        </a:p>
      </dgm:t>
    </dgm:pt>
    <dgm:pt modelId="{3049D6E4-76FF-4F5D-B555-D15F69384FED}">
      <dgm:prSet/>
      <dgm:spPr/>
      <dgm:t>
        <a:bodyPr/>
        <a:lstStyle/>
        <a:p>
          <a:pPr>
            <a:buFontTx/>
            <a:buNone/>
          </a:pPr>
          <a:r>
            <a:rPr lang="en-US" dirty="0">
              <a:latin typeface="Arial" panose="020B0604020202020204" pitchFamily="34" charset="0"/>
              <a:cs typeface="Arial" panose="020B0604020202020204" pitchFamily="34" charset="0"/>
            </a:rPr>
            <a:t>This tool is designed to help support a reflective conversation with your team. </a:t>
          </a:r>
        </a:p>
      </dgm:t>
    </dgm:pt>
    <dgm:pt modelId="{2284F0B9-9E19-4612-969D-DD3AD33FAF90}" type="parTrans" cxnId="{AB9CA2CE-B48F-4E6E-8261-A8F697975EB9}">
      <dgm:prSet/>
      <dgm:spPr/>
      <dgm:t>
        <a:bodyPr/>
        <a:lstStyle/>
        <a:p>
          <a:endParaRPr lang="en-GB"/>
        </a:p>
      </dgm:t>
    </dgm:pt>
    <dgm:pt modelId="{2F7843C2-269F-464C-9F7E-DA9915F15267}" type="sibTrans" cxnId="{AB9CA2CE-B48F-4E6E-8261-A8F697975EB9}">
      <dgm:prSet/>
      <dgm:spPr/>
      <dgm:t>
        <a:bodyPr/>
        <a:lstStyle/>
        <a:p>
          <a:endParaRPr lang="en-GB"/>
        </a:p>
      </dgm:t>
    </dgm:pt>
    <dgm:pt modelId="{F12E3A39-3F4C-43EF-93D8-FFC5562427BC}">
      <dgm:prSet/>
      <dgm:spPr/>
      <dgm:t>
        <a:bodyPr/>
        <a:lstStyle/>
        <a:p>
          <a:pPr>
            <a:buFontTx/>
            <a:buNone/>
          </a:pPr>
          <a:endParaRPr lang="en-US" dirty="0">
            <a:latin typeface="Arial" panose="020B0604020202020204" pitchFamily="34" charset="0"/>
            <a:cs typeface="Arial" panose="020B0604020202020204" pitchFamily="34" charset="0"/>
          </a:endParaRPr>
        </a:p>
      </dgm:t>
    </dgm:pt>
    <dgm:pt modelId="{3B679AB1-E4F9-46C2-8F02-156FC318C78F}" type="parTrans" cxnId="{A3552C5B-A893-4C37-B8D9-FE66AF60352F}">
      <dgm:prSet/>
      <dgm:spPr/>
      <dgm:t>
        <a:bodyPr/>
        <a:lstStyle/>
        <a:p>
          <a:endParaRPr lang="en-GB"/>
        </a:p>
      </dgm:t>
    </dgm:pt>
    <dgm:pt modelId="{E5BDFD3A-302D-4FC3-BA74-E158BCB2985B}" type="sibTrans" cxnId="{A3552C5B-A893-4C37-B8D9-FE66AF60352F}">
      <dgm:prSet/>
      <dgm:spPr/>
      <dgm:t>
        <a:bodyPr/>
        <a:lstStyle/>
        <a:p>
          <a:endParaRPr lang="en-GB"/>
        </a:p>
      </dgm:t>
    </dgm:pt>
    <dgm:pt modelId="{2A62E1A9-E058-4BA0-925C-0737538E4AE4}" type="pres">
      <dgm:prSet presAssocID="{4FE45ED8-E52C-4132-8CFB-AAC537D94FEE}" presName="diagram" presStyleCnt="0">
        <dgm:presLayoutVars>
          <dgm:dir/>
          <dgm:resizeHandles val="exact"/>
        </dgm:presLayoutVars>
      </dgm:prSet>
      <dgm:spPr/>
    </dgm:pt>
    <dgm:pt modelId="{01454A91-1F59-415A-95BC-F6B9A9C5CD54}" type="pres">
      <dgm:prSet presAssocID="{2CC50413-7BFF-4F43-ABAC-3B7B07F0E647}" presName="node" presStyleLbl="node1" presStyleIdx="0" presStyleCnt="1" custScaleX="145042">
        <dgm:presLayoutVars>
          <dgm:bulletEnabled val="1"/>
        </dgm:presLayoutVars>
      </dgm:prSet>
      <dgm:spPr/>
    </dgm:pt>
  </dgm:ptLst>
  <dgm:cxnLst>
    <dgm:cxn modelId="{988AC90B-F11D-4B84-9A6A-9EC99E7A5F9F}" srcId="{2CC50413-7BFF-4F43-ABAC-3B7B07F0E647}" destId="{D478DBE0-110E-432C-8277-705ECAED6ABE}" srcOrd="0" destOrd="0" parTransId="{AB841AC7-7C3D-47E4-A6FD-1AF2E753524C}" sibTransId="{9DDD4708-62B0-4790-8030-A6ECCB354AFE}"/>
    <dgm:cxn modelId="{693E9B0E-1C59-4E15-8BC5-D7BA879EE8E7}" srcId="{2CC50413-7BFF-4F43-ABAC-3B7B07F0E647}" destId="{740367A7-F2FA-4920-836C-69E4D7DFB940}" srcOrd="4" destOrd="0" parTransId="{30C359C9-60A4-4409-8E36-C0CB20B39282}" sibTransId="{95BF440B-64FA-4AF2-9780-D2AA5D970EC7}"/>
    <dgm:cxn modelId="{5BBFE91A-2CB9-4587-804C-F0E5880DE3EA}" type="presOf" srcId="{3049D6E4-76FF-4F5D-B555-D15F69384FED}" destId="{01454A91-1F59-415A-95BC-F6B9A9C5CD54}" srcOrd="0" destOrd="7" presId="urn:microsoft.com/office/officeart/2005/8/layout/default"/>
    <dgm:cxn modelId="{02FABB1F-A7F2-4DEF-A503-C634F8E23EBF}" type="presOf" srcId="{58CEC6FF-F7FD-4C0F-913C-274D2BED180F}" destId="{01454A91-1F59-415A-95BC-F6B9A9C5CD54}" srcOrd="0" destOrd="3" presId="urn:microsoft.com/office/officeart/2005/8/layout/default"/>
    <dgm:cxn modelId="{16602F36-3C16-42A7-98F7-C22FCD9EB26C}" type="presOf" srcId="{D478DBE0-110E-432C-8277-705ECAED6ABE}" destId="{01454A91-1F59-415A-95BC-F6B9A9C5CD54}" srcOrd="0" destOrd="1" presId="urn:microsoft.com/office/officeart/2005/8/layout/default"/>
    <dgm:cxn modelId="{5C827E3A-1208-484F-87FA-C4FBEEC44F4F}" type="presOf" srcId="{740367A7-F2FA-4920-836C-69E4D7DFB940}" destId="{01454A91-1F59-415A-95BC-F6B9A9C5CD54}" srcOrd="0" destOrd="5" presId="urn:microsoft.com/office/officeart/2005/8/layout/default"/>
    <dgm:cxn modelId="{A3552C5B-A893-4C37-B8D9-FE66AF60352F}" srcId="{2CC50413-7BFF-4F43-ABAC-3B7B07F0E647}" destId="{F12E3A39-3F4C-43EF-93D8-FFC5562427BC}" srcOrd="5" destOrd="0" parTransId="{3B679AB1-E4F9-46C2-8F02-156FC318C78F}" sibTransId="{E5BDFD3A-302D-4FC3-BA74-E158BCB2985B}"/>
    <dgm:cxn modelId="{F44ABD5D-3548-43CD-B733-D7F731935DBA}" type="presOf" srcId="{4FE45ED8-E52C-4132-8CFB-AAC537D94FEE}" destId="{2A62E1A9-E058-4BA0-925C-0737538E4AE4}" srcOrd="0" destOrd="0" presId="urn:microsoft.com/office/officeart/2005/8/layout/default"/>
    <dgm:cxn modelId="{5616AC51-BD21-4896-ACF4-135807CA155B}" type="presOf" srcId="{07B83FB4-142C-4081-B8B7-65A59BF94C8B}" destId="{01454A91-1F59-415A-95BC-F6B9A9C5CD54}" srcOrd="0" destOrd="4" presId="urn:microsoft.com/office/officeart/2005/8/layout/default"/>
    <dgm:cxn modelId="{35D78677-5759-41F1-98B6-ACA9DF31841B}" srcId="{4FE45ED8-E52C-4132-8CFB-AAC537D94FEE}" destId="{2CC50413-7BFF-4F43-ABAC-3B7B07F0E647}" srcOrd="0" destOrd="0" parTransId="{A5B98B87-CE39-4F75-A2E4-3526CA567033}" sibTransId="{F7E701B4-0925-41E4-B080-E8EC0FB42EEE}"/>
    <dgm:cxn modelId="{0F9E157E-FCF0-4615-B374-B07E61045980}" type="presOf" srcId="{2CC50413-7BFF-4F43-ABAC-3B7B07F0E647}" destId="{01454A91-1F59-415A-95BC-F6B9A9C5CD54}" srcOrd="0" destOrd="0" presId="urn:microsoft.com/office/officeart/2005/8/layout/default"/>
    <dgm:cxn modelId="{4029BD87-60CD-4FD9-8FB2-69301E0ED923}" type="presOf" srcId="{F12E3A39-3F4C-43EF-93D8-FFC5562427BC}" destId="{01454A91-1F59-415A-95BC-F6B9A9C5CD54}" srcOrd="0" destOrd="6" presId="urn:microsoft.com/office/officeart/2005/8/layout/default"/>
    <dgm:cxn modelId="{F2DCC9A8-B329-4DD2-A989-B7D3E5D3E19B}" type="presOf" srcId="{36AF77CD-D540-42F7-8EEF-34C2A441B6A4}" destId="{01454A91-1F59-415A-95BC-F6B9A9C5CD54}" srcOrd="0" destOrd="2" presId="urn:microsoft.com/office/officeart/2005/8/layout/default"/>
    <dgm:cxn modelId="{BC0737BC-9755-4777-911F-91599D6454FE}" srcId="{2CC50413-7BFF-4F43-ABAC-3B7B07F0E647}" destId="{07B83FB4-142C-4081-B8B7-65A59BF94C8B}" srcOrd="3" destOrd="0" parTransId="{0B50F9EE-37EE-4106-955E-9E2B6EA3FEFB}" sibTransId="{AC866A17-DC2F-4A71-AAA3-8417E56CED38}"/>
    <dgm:cxn modelId="{AB9CA2CE-B48F-4E6E-8261-A8F697975EB9}" srcId="{2CC50413-7BFF-4F43-ABAC-3B7B07F0E647}" destId="{3049D6E4-76FF-4F5D-B555-D15F69384FED}" srcOrd="6" destOrd="0" parTransId="{2284F0B9-9E19-4612-969D-DD3AD33FAF90}" sibTransId="{2F7843C2-269F-464C-9F7E-DA9915F15267}"/>
    <dgm:cxn modelId="{A41848E1-6DDF-470B-A507-1AC411C1679C}" srcId="{2CC50413-7BFF-4F43-ABAC-3B7B07F0E647}" destId="{58CEC6FF-F7FD-4C0F-913C-274D2BED180F}" srcOrd="2" destOrd="0" parTransId="{625CBD43-3CA5-49EF-95F3-50AC8781290F}" sibTransId="{928C4E2A-FF2F-49BB-9846-CA6A91F17260}"/>
    <dgm:cxn modelId="{D6129BF2-A0E1-4A0C-9434-15EC0AAA13C8}" srcId="{2CC50413-7BFF-4F43-ABAC-3B7B07F0E647}" destId="{36AF77CD-D540-42F7-8EEF-34C2A441B6A4}" srcOrd="1" destOrd="0" parTransId="{5430A9D5-2119-4B6E-9698-13F92015F5AF}" sibTransId="{DFFF065B-3AFB-41D1-928E-9AC678958B57}"/>
    <dgm:cxn modelId="{B958AE72-B391-4334-85EA-FB931A8982B1}" type="presParOf" srcId="{2A62E1A9-E058-4BA0-925C-0737538E4AE4}" destId="{01454A91-1F59-415A-95BC-F6B9A9C5CD54}"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EE98EA0-8D08-47B6-9320-2C439FDF961B}"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73863AAA-5542-4362-9E4C-450BFDA08BBC}">
      <dgm:prSet custT="1"/>
      <dgm:spPr/>
      <dgm:t>
        <a:bodyPr/>
        <a:lstStyle/>
        <a:p>
          <a:r>
            <a:rPr lang="en-GB" sz="1500" dirty="0">
              <a:latin typeface="Arial" panose="020B0604020202020204" pitchFamily="34" charset="0"/>
              <a:cs typeface="Arial" panose="020B0604020202020204" pitchFamily="34" charset="0"/>
            </a:rPr>
            <a:t>We may hold particular beliefs which influence our vulnerabilities and professional boundaries with children and families, such as:</a:t>
          </a:r>
          <a:endParaRPr lang="en-US" sz="1500" dirty="0">
            <a:latin typeface="Arial" panose="020B0604020202020204" pitchFamily="34" charset="0"/>
            <a:cs typeface="Arial" panose="020B0604020202020204" pitchFamily="34" charset="0"/>
          </a:endParaRPr>
        </a:p>
      </dgm:t>
    </dgm:pt>
    <dgm:pt modelId="{11EEC28E-3563-4472-B01C-9AF7A94B352A}" type="parTrans" cxnId="{15CE1C61-73E6-45E2-8F04-B50370B4C9CF}">
      <dgm:prSet/>
      <dgm:spPr/>
      <dgm:t>
        <a:bodyPr/>
        <a:lstStyle/>
        <a:p>
          <a:endParaRPr lang="en-US"/>
        </a:p>
      </dgm:t>
    </dgm:pt>
    <dgm:pt modelId="{5C9EEB63-FF2A-4362-A880-A896B11B3E18}" type="sibTrans" cxnId="{15CE1C61-73E6-45E2-8F04-B50370B4C9CF}">
      <dgm:prSet/>
      <dgm:spPr/>
      <dgm:t>
        <a:bodyPr/>
        <a:lstStyle/>
        <a:p>
          <a:endParaRPr lang="en-US"/>
        </a:p>
      </dgm:t>
    </dgm:pt>
    <dgm:pt modelId="{3B103E78-A3C4-4C25-BD44-974CDB780AFA}">
      <dgm:prSet/>
      <dgm:spPr/>
      <dgm:t>
        <a:bodyPr/>
        <a:lstStyle/>
        <a:p>
          <a:r>
            <a:rPr lang="en-GB" i="1"/>
            <a:t>“If I don’t find a way of engaging them, I’m a poor worker” </a:t>
          </a:r>
          <a:endParaRPr lang="en-US"/>
        </a:p>
      </dgm:t>
    </dgm:pt>
    <dgm:pt modelId="{2F62D0CF-70F4-4CCA-A294-8AC08742D2A8}" type="parTrans" cxnId="{7A1D9A62-F9D2-477E-A0EC-9E9106402522}">
      <dgm:prSet/>
      <dgm:spPr/>
      <dgm:t>
        <a:bodyPr/>
        <a:lstStyle/>
        <a:p>
          <a:endParaRPr lang="en-US"/>
        </a:p>
      </dgm:t>
    </dgm:pt>
    <dgm:pt modelId="{F131B65A-09F4-4BC7-BF71-2A7DF633E880}" type="sibTrans" cxnId="{7A1D9A62-F9D2-477E-A0EC-9E9106402522}">
      <dgm:prSet/>
      <dgm:spPr/>
      <dgm:t>
        <a:bodyPr/>
        <a:lstStyle/>
        <a:p>
          <a:endParaRPr lang="en-US"/>
        </a:p>
      </dgm:t>
    </dgm:pt>
    <dgm:pt modelId="{E23DF8D4-BD9D-42FB-97CA-4F3A1568811B}">
      <dgm:prSet/>
      <dgm:spPr/>
      <dgm:t>
        <a:bodyPr/>
        <a:lstStyle/>
        <a:p>
          <a:r>
            <a:rPr lang="en-GB" i="1"/>
            <a:t>“If I don’t find a way to make them like me quick, they won’t engage, and will be at risk” </a:t>
          </a:r>
          <a:endParaRPr lang="en-US"/>
        </a:p>
      </dgm:t>
    </dgm:pt>
    <dgm:pt modelId="{F7D4D398-7BAA-4AFE-84C2-0EEC5A6DC920}" type="parTrans" cxnId="{0AAF3693-842C-424C-94F4-8EE19ABF9351}">
      <dgm:prSet/>
      <dgm:spPr/>
      <dgm:t>
        <a:bodyPr/>
        <a:lstStyle/>
        <a:p>
          <a:endParaRPr lang="en-US"/>
        </a:p>
      </dgm:t>
    </dgm:pt>
    <dgm:pt modelId="{A2927963-3A07-416A-B17B-05DBB3A2040A}" type="sibTrans" cxnId="{0AAF3693-842C-424C-94F4-8EE19ABF9351}">
      <dgm:prSet/>
      <dgm:spPr/>
      <dgm:t>
        <a:bodyPr/>
        <a:lstStyle/>
        <a:p>
          <a:endParaRPr lang="en-US"/>
        </a:p>
      </dgm:t>
    </dgm:pt>
    <dgm:pt modelId="{960E8E7E-6DE8-4C34-871B-15F64BE2E941}">
      <dgm:prSet/>
      <dgm:spPr/>
      <dgm:t>
        <a:bodyPr/>
        <a:lstStyle/>
        <a:p>
          <a:r>
            <a:rPr lang="en-GB" i="1" dirty="0"/>
            <a:t>“I am responsible for this child’s safety” </a:t>
          </a:r>
          <a:endParaRPr lang="en-US" dirty="0"/>
        </a:p>
      </dgm:t>
    </dgm:pt>
    <dgm:pt modelId="{863F224A-1978-4069-9739-234E12C8ABE1}" type="parTrans" cxnId="{225B6079-11C2-4C78-9AFD-981EF6B7F3F1}">
      <dgm:prSet/>
      <dgm:spPr/>
      <dgm:t>
        <a:bodyPr/>
        <a:lstStyle/>
        <a:p>
          <a:endParaRPr lang="en-US"/>
        </a:p>
      </dgm:t>
    </dgm:pt>
    <dgm:pt modelId="{853C16DA-0079-42C6-A9E1-B189A26D2717}" type="sibTrans" cxnId="{225B6079-11C2-4C78-9AFD-981EF6B7F3F1}">
      <dgm:prSet/>
      <dgm:spPr/>
      <dgm:t>
        <a:bodyPr/>
        <a:lstStyle/>
        <a:p>
          <a:endParaRPr lang="en-US"/>
        </a:p>
      </dgm:t>
    </dgm:pt>
    <dgm:pt modelId="{8F98BEB9-1192-4B82-94F2-4ADB920B43D8}">
      <dgm:prSet/>
      <dgm:spPr/>
      <dgm:t>
        <a:bodyPr/>
        <a:lstStyle/>
        <a:p>
          <a:r>
            <a:rPr lang="en-GB" i="1" dirty="0"/>
            <a:t>“If this child goes on to offend again, this will reflect badly on me personally” </a:t>
          </a:r>
          <a:endParaRPr lang="en-US" dirty="0"/>
        </a:p>
      </dgm:t>
    </dgm:pt>
    <dgm:pt modelId="{CC3AADF8-A97B-422B-A32E-D4909AB175C4}" type="parTrans" cxnId="{54E94D88-2997-44BD-9485-B745B135FE29}">
      <dgm:prSet/>
      <dgm:spPr/>
      <dgm:t>
        <a:bodyPr/>
        <a:lstStyle/>
        <a:p>
          <a:endParaRPr lang="en-US"/>
        </a:p>
      </dgm:t>
    </dgm:pt>
    <dgm:pt modelId="{4A3ABDD4-4F82-4C03-9346-D72168FFEEB3}" type="sibTrans" cxnId="{54E94D88-2997-44BD-9485-B745B135FE29}">
      <dgm:prSet/>
      <dgm:spPr/>
      <dgm:t>
        <a:bodyPr/>
        <a:lstStyle/>
        <a:p>
          <a:endParaRPr lang="en-US"/>
        </a:p>
      </dgm:t>
    </dgm:pt>
    <dgm:pt modelId="{C6ED1793-343A-46DF-BAB2-3ADAF15DF362}">
      <dgm:prSet/>
      <dgm:spPr/>
      <dgm:t>
        <a:bodyPr/>
        <a:lstStyle/>
        <a:p>
          <a:r>
            <a:rPr lang="en-GB" i="1" dirty="0"/>
            <a:t>“They’ve had such an awful life; I must make sure I’m always kind to them” </a:t>
          </a:r>
          <a:endParaRPr lang="en-US" dirty="0"/>
        </a:p>
      </dgm:t>
    </dgm:pt>
    <dgm:pt modelId="{28CB2A7C-E09B-4B49-82E8-F40E39823340}" type="parTrans" cxnId="{26D2A5ED-A00D-4DD2-A26B-719C829D352D}">
      <dgm:prSet/>
      <dgm:spPr/>
      <dgm:t>
        <a:bodyPr/>
        <a:lstStyle/>
        <a:p>
          <a:endParaRPr lang="en-US"/>
        </a:p>
      </dgm:t>
    </dgm:pt>
    <dgm:pt modelId="{7C947F48-F25B-418A-A102-527780F5599A}" type="sibTrans" cxnId="{26D2A5ED-A00D-4DD2-A26B-719C829D352D}">
      <dgm:prSet/>
      <dgm:spPr/>
      <dgm:t>
        <a:bodyPr/>
        <a:lstStyle/>
        <a:p>
          <a:endParaRPr lang="en-US"/>
        </a:p>
      </dgm:t>
    </dgm:pt>
    <dgm:pt modelId="{EA038776-9AFF-4409-8093-728E501C342F}">
      <dgm:prSet/>
      <dgm:spPr/>
      <dgm:t>
        <a:bodyPr/>
        <a:lstStyle/>
        <a:p>
          <a:r>
            <a:rPr lang="en-GB" i="1"/>
            <a:t>“I can’t criticise or tell them off, they’ve had such an awful life so far” </a:t>
          </a:r>
          <a:endParaRPr lang="en-US"/>
        </a:p>
      </dgm:t>
    </dgm:pt>
    <dgm:pt modelId="{9B07F479-1541-4111-954D-EA8D8FDD1F59}" type="parTrans" cxnId="{CB0C1BB7-7034-488F-8520-0C72FE7E3F07}">
      <dgm:prSet/>
      <dgm:spPr/>
      <dgm:t>
        <a:bodyPr/>
        <a:lstStyle/>
        <a:p>
          <a:endParaRPr lang="en-US"/>
        </a:p>
      </dgm:t>
    </dgm:pt>
    <dgm:pt modelId="{FD0C054E-24B2-49F9-AEE2-6F1ED56CBB4C}" type="sibTrans" cxnId="{CB0C1BB7-7034-488F-8520-0C72FE7E3F07}">
      <dgm:prSet/>
      <dgm:spPr/>
      <dgm:t>
        <a:bodyPr/>
        <a:lstStyle/>
        <a:p>
          <a:endParaRPr lang="en-US"/>
        </a:p>
      </dgm:t>
    </dgm:pt>
    <dgm:pt modelId="{65860FD4-16F4-4102-8E6D-2C0376F89969}">
      <dgm:prSet/>
      <dgm:spPr/>
      <dgm:t>
        <a:bodyPr/>
        <a:lstStyle/>
        <a:p>
          <a:r>
            <a:rPr lang="en-GB" i="1" dirty="0"/>
            <a:t>“These children are all the same, there’s no way anything I do will make a difference, why bother?” </a:t>
          </a:r>
          <a:endParaRPr lang="en-US" dirty="0"/>
        </a:p>
      </dgm:t>
    </dgm:pt>
    <dgm:pt modelId="{C4D9875E-6C04-4451-AE07-67C14DA8E323}" type="parTrans" cxnId="{8AEE2607-A0EA-41A6-A414-C1F412B45AC2}">
      <dgm:prSet/>
      <dgm:spPr/>
      <dgm:t>
        <a:bodyPr/>
        <a:lstStyle/>
        <a:p>
          <a:endParaRPr lang="en-US"/>
        </a:p>
      </dgm:t>
    </dgm:pt>
    <dgm:pt modelId="{EEAE38C6-A61C-464E-9C65-2031BC6EE15A}" type="sibTrans" cxnId="{8AEE2607-A0EA-41A6-A414-C1F412B45AC2}">
      <dgm:prSet/>
      <dgm:spPr/>
      <dgm:t>
        <a:bodyPr/>
        <a:lstStyle/>
        <a:p>
          <a:endParaRPr lang="en-US"/>
        </a:p>
      </dgm:t>
    </dgm:pt>
    <dgm:pt modelId="{A0771066-F5AE-4B37-A2FB-809E56EA9552}">
      <dgm:prSet/>
      <dgm:spPr/>
      <dgm:t>
        <a:bodyPr/>
        <a:lstStyle/>
        <a:p>
          <a:r>
            <a:rPr lang="en-GB" dirty="0">
              <a:latin typeface="Arial" panose="020B0604020202020204" pitchFamily="34" charset="0"/>
              <a:cs typeface="Arial" panose="020B0604020202020204" pitchFamily="34" charset="0"/>
            </a:rPr>
            <a:t>Switching from:</a:t>
          </a:r>
          <a:endParaRPr lang="en-US" dirty="0">
            <a:latin typeface="Arial" panose="020B0604020202020204" pitchFamily="34" charset="0"/>
            <a:cs typeface="Arial" panose="020B0604020202020204" pitchFamily="34" charset="0"/>
          </a:endParaRPr>
        </a:p>
      </dgm:t>
    </dgm:pt>
    <dgm:pt modelId="{EC8EC1EE-3CEF-4D8E-95C0-CB59CE84CC3B}" type="parTrans" cxnId="{C0318A8B-64B7-41B3-A58B-4BF29AFC01D4}">
      <dgm:prSet/>
      <dgm:spPr/>
      <dgm:t>
        <a:bodyPr/>
        <a:lstStyle/>
        <a:p>
          <a:endParaRPr lang="en-US"/>
        </a:p>
      </dgm:t>
    </dgm:pt>
    <dgm:pt modelId="{99CF63F0-92B2-4570-ADE3-6EED6054FAD9}" type="sibTrans" cxnId="{C0318A8B-64B7-41B3-A58B-4BF29AFC01D4}">
      <dgm:prSet/>
      <dgm:spPr/>
      <dgm:t>
        <a:bodyPr/>
        <a:lstStyle/>
        <a:p>
          <a:endParaRPr lang="en-US"/>
        </a:p>
      </dgm:t>
    </dgm:pt>
    <dgm:pt modelId="{CC8F730B-5AEF-43FA-8812-B31FEF337C70}">
      <dgm:prSet/>
      <dgm:spPr/>
      <dgm:t>
        <a:bodyPr/>
        <a:lstStyle/>
        <a:p>
          <a:r>
            <a:rPr lang="en-GB"/>
            <a:t>Thoughts – I am responsible for what happens to this child</a:t>
          </a:r>
          <a:endParaRPr lang="en-US"/>
        </a:p>
      </dgm:t>
    </dgm:pt>
    <dgm:pt modelId="{AC444116-86D0-4241-8D65-179ABA0F55CE}" type="parTrans" cxnId="{3A42C0FE-C744-4024-B7C3-3C66A5627BCF}">
      <dgm:prSet/>
      <dgm:spPr/>
      <dgm:t>
        <a:bodyPr/>
        <a:lstStyle/>
        <a:p>
          <a:endParaRPr lang="en-US"/>
        </a:p>
      </dgm:t>
    </dgm:pt>
    <dgm:pt modelId="{B2E2C29A-2FC9-48D0-948C-B94DFC90DF22}" type="sibTrans" cxnId="{3A42C0FE-C744-4024-B7C3-3C66A5627BCF}">
      <dgm:prSet/>
      <dgm:spPr/>
      <dgm:t>
        <a:bodyPr/>
        <a:lstStyle/>
        <a:p>
          <a:endParaRPr lang="en-US"/>
        </a:p>
      </dgm:t>
    </dgm:pt>
    <dgm:pt modelId="{D9249C26-B951-4F35-91DE-D468A63C1078}">
      <dgm:prSet/>
      <dgm:spPr/>
      <dgm:t>
        <a:bodyPr/>
        <a:lstStyle/>
        <a:p>
          <a:r>
            <a:rPr lang="en-GB"/>
            <a:t>Feelings – Anxious, fearful, overwhelmed, defensive, pressure</a:t>
          </a:r>
          <a:endParaRPr lang="en-US"/>
        </a:p>
      </dgm:t>
    </dgm:pt>
    <dgm:pt modelId="{6CE56FD6-0438-42CC-AD04-358F62BD3161}" type="parTrans" cxnId="{61B84F0C-B00F-4E67-AF0A-1CA8E9D922CE}">
      <dgm:prSet/>
      <dgm:spPr/>
      <dgm:t>
        <a:bodyPr/>
        <a:lstStyle/>
        <a:p>
          <a:endParaRPr lang="en-US"/>
        </a:p>
      </dgm:t>
    </dgm:pt>
    <dgm:pt modelId="{59B9D27A-37CC-43E1-B561-4144109CCD44}" type="sibTrans" cxnId="{61B84F0C-B00F-4E67-AF0A-1CA8E9D922CE}">
      <dgm:prSet/>
      <dgm:spPr/>
      <dgm:t>
        <a:bodyPr/>
        <a:lstStyle/>
        <a:p>
          <a:endParaRPr lang="en-US"/>
        </a:p>
      </dgm:t>
    </dgm:pt>
    <dgm:pt modelId="{FE4E950B-4ECB-4510-936C-BF5DC447AAB9}">
      <dgm:prSet/>
      <dgm:spPr/>
      <dgm:t>
        <a:bodyPr/>
        <a:lstStyle/>
        <a:p>
          <a:r>
            <a:rPr lang="en-GB" dirty="0"/>
            <a:t>Actions – Working ‘above and beyond’, being overly flexible, ‘rescuing’, defensive practices, boundary crossing to increase engagement</a:t>
          </a:r>
          <a:endParaRPr lang="en-US" dirty="0"/>
        </a:p>
      </dgm:t>
    </dgm:pt>
    <dgm:pt modelId="{C6283930-5475-484B-B5B9-BECDF824D04A}" type="parTrans" cxnId="{6DEB4DDD-5F18-4856-8ADC-E12E932C65AC}">
      <dgm:prSet/>
      <dgm:spPr/>
      <dgm:t>
        <a:bodyPr/>
        <a:lstStyle/>
        <a:p>
          <a:endParaRPr lang="en-US"/>
        </a:p>
      </dgm:t>
    </dgm:pt>
    <dgm:pt modelId="{72610900-BF17-47EC-9208-747C58A4E081}" type="sibTrans" cxnId="{6DEB4DDD-5F18-4856-8ADC-E12E932C65AC}">
      <dgm:prSet/>
      <dgm:spPr/>
      <dgm:t>
        <a:bodyPr/>
        <a:lstStyle/>
        <a:p>
          <a:endParaRPr lang="en-US"/>
        </a:p>
      </dgm:t>
    </dgm:pt>
    <dgm:pt modelId="{F5CAE6CD-1A17-43E2-9C72-61EEC56DD7EE}">
      <dgm:prSet custT="1"/>
      <dgm:spPr/>
      <dgm:t>
        <a:bodyPr/>
        <a:lstStyle/>
        <a:p>
          <a:r>
            <a:rPr lang="en-GB" sz="2000" baseline="-25000" dirty="0">
              <a:latin typeface="Arial" panose="020B0604020202020204" pitchFamily="34" charset="0"/>
              <a:cs typeface="Arial" panose="020B0604020202020204" pitchFamily="34" charset="0"/>
            </a:rPr>
            <a:t>To:</a:t>
          </a:r>
          <a:endParaRPr lang="en-US" sz="2000" dirty="0">
            <a:latin typeface="Arial" panose="020B0604020202020204" pitchFamily="34" charset="0"/>
            <a:cs typeface="Arial" panose="020B0604020202020204" pitchFamily="34" charset="0"/>
          </a:endParaRPr>
        </a:p>
      </dgm:t>
    </dgm:pt>
    <dgm:pt modelId="{5B3B79CB-4DB7-46BA-8D80-1488C724BDD0}" type="parTrans" cxnId="{08FDE48B-43D2-4299-83D4-69E71375CD11}">
      <dgm:prSet/>
      <dgm:spPr/>
      <dgm:t>
        <a:bodyPr/>
        <a:lstStyle/>
        <a:p>
          <a:endParaRPr lang="en-US"/>
        </a:p>
      </dgm:t>
    </dgm:pt>
    <dgm:pt modelId="{7E5597B9-6168-4B0D-B6CD-579FFD242192}" type="sibTrans" cxnId="{08FDE48B-43D2-4299-83D4-69E71375CD11}">
      <dgm:prSet/>
      <dgm:spPr/>
      <dgm:t>
        <a:bodyPr/>
        <a:lstStyle/>
        <a:p>
          <a:endParaRPr lang="en-US"/>
        </a:p>
      </dgm:t>
    </dgm:pt>
    <dgm:pt modelId="{B54D1AE2-8BED-48C5-8855-169A2C21C562}">
      <dgm:prSet/>
      <dgm:spPr/>
      <dgm:t>
        <a:bodyPr/>
        <a:lstStyle/>
        <a:p>
          <a:r>
            <a:rPr lang="en-GB"/>
            <a:t>Thoughts – I’m responsible for doing the best jobs I’m capable of doing to support this child</a:t>
          </a:r>
          <a:endParaRPr lang="en-US"/>
        </a:p>
      </dgm:t>
    </dgm:pt>
    <dgm:pt modelId="{931DB1BD-9116-403E-B509-8DDAC9AC21BB}" type="parTrans" cxnId="{EDC5F566-107E-470A-8F32-93976AF3DB50}">
      <dgm:prSet/>
      <dgm:spPr/>
      <dgm:t>
        <a:bodyPr/>
        <a:lstStyle/>
        <a:p>
          <a:endParaRPr lang="en-US"/>
        </a:p>
      </dgm:t>
    </dgm:pt>
    <dgm:pt modelId="{7A8DED8A-83F5-4C57-BD69-DBA5BD09180E}" type="sibTrans" cxnId="{EDC5F566-107E-470A-8F32-93976AF3DB50}">
      <dgm:prSet/>
      <dgm:spPr/>
      <dgm:t>
        <a:bodyPr/>
        <a:lstStyle/>
        <a:p>
          <a:endParaRPr lang="en-US"/>
        </a:p>
      </dgm:t>
    </dgm:pt>
    <dgm:pt modelId="{809340E5-F792-4BFB-9F75-513029890DE6}">
      <dgm:prSet/>
      <dgm:spPr/>
      <dgm:t>
        <a:bodyPr/>
        <a:lstStyle/>
        <a:p>
          <a:r>
            <a:rPr lang="en-GB"/>
            <a:t>Feelings – Competent, proficient, calm</a:t>
          </a:r>
          <a:endParaRPr lang="en-US"/>
        </a:p>
      </dgm:t>
    </dgm:pt>
    <dgm:pt modelId="{767A8094-A396-4C85-8735-70548F2527A5}" type="parTrans" cxnId="{DAB501DF-472C-4523-846F-D798FD0A0D0B}">
      <dgm:prSet/>
      <dgm:spPr/>
      <dgm:t>
        <a:bodyPr/>
        <a:lstStyle/>
        <a:p>
          <a:endParaRPr lang="en-US"/>
        </a:p>
      </dgm:t>
    </dgm:pt>
    <dgm:pt modelId="{DE2EE0F5-4CA3-420D-A6CD-7A0723390F71}" type="sibTrans" cxnId="{DAB501DF-472C-4523-846F-D798FD0A0D0B}">
      <dgm:prSet/>
      <dgm:spPr/>
      <dgm:t>
        <a:bodyPr/>
        <a:lstStyle/>
        <a:p>
          <a:endParaRPr lang="en-US"/>
        </a:p>
      </dgm:t>
    </dgm:pt>
    <dgm:pt modelId="{7830218E-0177-46A2-AF7D-EC4D79E8F6F4}">
      <dgm:prSet/>
      <dgm:spPr/>
      <dgm:t>
        <a:bodyPr/>
        <a:lstStyle/>
        <a:p>
          <a:r>
            <a:rPr lang="en-GB" dirty="0"/>
            <a:t>Actions: Working within limits of competency, asking for help when needed, bringing dilemmas to supervision, noticing violations of boundaries and discussing these concerns. Sharing concerns and not becoming overwhelmed by them</a:t>
          </a:r>
          <a:endParaRPr lang="en-US" dirty="0"/>
        </a:p>
      </dgm:t>
    </dgm:pt>
    <dgm:pt modelId="{824814D6-7AB5-43D6-B193-1C85EE0AB681}" type="parTrans" cxnId="{CD0A1266-88A5-44F1-898A-0E057A0A037B}">
      <dgm:prSet/>
      <dgm:spPr/>
      <dgm:t>
        <a:bodyPr/>
        <a:lstStyle/>
        <a:p>
          <a:endParaRPr lang="en-US"/>
        </a:p>
      </dgm:t>
    </dgm:pt>
    <dgm:pt modelId="{6E19A936-DBE5-4B44-87F8-DCA373E03888}" type="sibTrans" cxnId="{CD0A1266-88A5-44F1-898A-0E057A0A037B}">
      <dgm:prSet/>
      <dgm:spPr/>
      <dgm:t>
        <a:bodyPr/>
        <a:lstStyle/>
        <a:p>
          <a:endParaRPr lang="en-US"/>
        </a:p>
      </dgm:t>
    </dgm:pt>
    <dgm:pt modelId="{4A31EDD2-4E15-4FBF-9B19-9FCE641A1C99}" type="pres">
      <dgm:prSet presAssocID="{1EE98EA0-8D08-47B6-9320-2C439FDF961B}" presName="Name0" presStyleCnt="0">
        <dgm:presLayoutVars>
          <dgm:dir/>
          <dgm:animLvl val="lvl"/>
          <dgm:resizeHandles val="exact"/>
        </dgm:presLayoutVars>
      </dgm:prSet>
      <dgm:spPr/>
    </dgm:pt>
    <dgm:pt modelId="{CFC12BA3-CA8A-48EA-A2C4-A48B7CB658D6}" type="pres">
      <dgm:prSet presAssocID="{73863AAA-5542-4362-9E4C-450BFDA08BBC}" presName="composite" presStyleCnt="0"/>
      <dgm:spPr/>
    </dgm:pt>
    <dgm:pt modelId="{062DCB21-41B4-492B-BB5D-99884A68027F}" type="pres">
      <dgm:prSet presAssocID="{73863AAA-5542-4362-9E4C-450BFDA08BBC}" presName="parTx" presStyleLbl="alignNode1" presStyleIdx="0" presStyleCnt="3">
        <dgm:presLayoutVars>
          <dgm:chMax val="0"/>
          <dgm:chPref val="0"/>
          <dgm:bulletEnabled val="1"/>
        </dgm:presLayoutVars>
      </dgm:prSet>
      <dgm:spPr/>
    </dgm:pt>
    <dgm:pt modelId="{197ACB74-366B-4D29-93EF-BD4FE6AA4F0A}" type="pres">
      <dgm:prSet presAssocID="{73863AAA-5542-4362-9E4C-450BFDA08BBC}" presName="desTx" presStyleLbl="alignAccFollowNode1" presStyleIdx="0" presStyleCnt="3">
        <dgm:presLayoutVars>
          <dgm:bulletEnabled val="1"/>
        </dgm:presLayoutVars>
      </dgm:prSet>
      <dgm:spPr/>
    </dgm:pt>
    <dgm:pt modelId="{4ACB1E86-6B35-48B0-A140-ED5A8CE864EC}" type="pres">
      <dgm:prSet presAssocID="{5C9EEB63-FF2A-4362-A880-A896B11B3E18}" presName="space" presStyleCnt="0"/>
      <dgm:spPr/>
    </dgm:pt>
    <dgm:pt modelId="{D1D3E4FB-ABBF-4131-8CFC-F7FC624F918A}" type="pres">
      <dgm:prSet presAssocID="{A0771066-F5AE-4B37-A2FB-809E56EA9552}" presName="composite" presStyleCnt="0"/>
      <dgm:spPr/>
    </dgm:pt>
    <dgm:pt modelId="{FF42AC36-89DD-4CCD-B902-A53DFEC904BA}" type="pres">
      <dgm:prSet presAssocID="{A0771066-F5AE-4B37-A2FB-809E56EA9552}" presName="parTx" presStyleLbl="alignNode1" presStyleIdx="1" presStyleCnt="3">
        <dgm:presLayoutVars>
          <dgm:chMax val="0"/>
          <dgm:chPref val="0"/>
          <dgm:bulletEnabled val="1"/>
        </dgm:presLayoutVars>
      </dgm:prSet>
      <dgm:spPr/>
    </dgm:pt>
    <dgm:pt modelId="{F13C7208-9AD9-47F0-9EA2-251AEF38085E}" type="pres">
      <dgm:prSet presAssocID="{A0771066-F5AE-4B37-A2FB-809E56EA9552}" presName="desTx" presStyleLbl="alignAccFollowNode1" presStyleIdx="1" presStyleCnt="3">
        <dgm:presLayoutVars>
          <dgm:bulletEnabled val="1"/>
        </dgm:presLayoutVars>
      </dgm:prSet>
      <dgm:spPr/>
    </dgm:pt>
    <dgm:pt modelId="{279C9962-3D13-4BC5-8B42-9D9520B59483}" type="pres">
      <dgm:prSet presAssocID="{99CF63F0-92B2-4570-ADE3-6EED6054FAD9}" presName="space" presStyleCnt="0"/>
      <dgm:spPr/>
    </dgm:pt>
    <dgm:pt modelId="{8ED1F04A-C7E4-46AE-9164-3763C57BC701}" type="pres">
      <dgm:prSet presAssocID="{F5CAE6CD-1A17-43E2-9C72-61EEC56DD7EE}" presName="composite" presStyleCnt="0"/>
      <dgm:spPr/>
    </dgm:pt>
    <dgm:pt modelId="{70FD948D-A9EB-4CB1-B722-E973AA402296}" type="pres">
      <dgm:prSet presAssocID="{F5CAE6CD-1A17-43E2-9C72-61EEC56DD7EE}" presName="parTx" presStyleLbl="alignNode1" presStyleIdx="2" presStyleCnt="3" custLinFactNeighborX="-1404">
        <dgm:presLayoutVars>
          <dgm:chMax val="0"/>
          <dgm:chPref val="0"/>
          <dgm:bulletEnabled val="1"/>
        </dgm:presLayoutVars>
      </dgm:prSet>
      <dgm:spPr/>
    </dgm:pt>
    <dgm:pt modelId="{1C134B49-0B2D-41F1-BBF5-745FBA1D15D4}" type="pres">
      <dgm:prSet presAssocID="{F5CAE6CD-1A17-43E2-9C72-61EEC56DD7EE}" presName="desTx" presStyleLbl="alignAccFollowNode1" presStyleIdx="2" presStyleCnt="3">
        <dgm:presLayoutVars>
          <dgm:bulletEnabled val="1"/>
        </dgm:presLayoutVars>
      </dgm:prSet>
      <dgm:spPr/>
    </dgm:pt>
  </dgm:ptLst>
  <dgm:cxnLst>
    <dgm:cxn modelId="{3C591805-EF02-4AC0-A334-9B386AAF82A3}" type="presOf" srcId="{CC8F730B-5AEF-43FA-8812-B31FEF337C70}" destId="{F13C7208-9AD9-47F0-9EA2-251AEF38085E}" srcOrd="0" destOrd="0" presId="urn:microsoft.com/office/officeart/2005/8/layout/hList1"/>
    <dgm:cxn modelId="{8AEE2607-A0EA-41A6-A414-C1F412B45AC2}" srcId="{73863AAA-5542-4362-9E4C-450BFDA08BBC}" destId="{65860FD4-16F4-4102-8E6D-2C0376F89969}" srcOrd="6" destOrd="0" parTransId="{C4D9875E-6C04-4451-AE07-67C14DA8E323}" sibTransId="{EEAE38C6-A61C-464E-9C65-2031BC6EE15A}"/>
    <dgm:cxn modelId="{50CD1709-B93C-4DAF-A647-C161A69D08A2}" type="presOf" srcId="{65860FD4-16F4-4102-8E6D-2C0376F89969}" destId="{197ACB74-366B-4D29-93EF-BD4FE6AA4F0A}" srcOrd="0" destOrd="6" presId="urn:microsoft.com/office/officeart/2005/8/layout/hList1"/>
    <dgm:cxn modelId="{0A2DBE09-B7C7-483A-BB7A-E5ADCCC581B2}" type="presOf" srcId="{A0771066-F5AE-4B37-A2FB-809E56EA9552}" destId="{FF42AC36-89DD-4CCD-B902-A53DFEC904BA}" srcOrd="0" destOrd="0" presId="urn:microsoft.com/office/officeart/2005/8/layout/hList1"/>
    <dgm:cxn modelId="{61B84F0C-B00F-4E67-AF0A-1CA8E9D922CE}" srcId="{A0771066-F5AE-4B37-A2FB-809E56EA9552}" destId="{D9249C26-B951-4F35-91DE-D468A63C1078}" srcOrd="1" destOrd="0" parTransId="{6CE56FD6-0438-42CC-AD04-358F62BD3161}" sibTransId="{59B9D27A-37CC-43E1-B561-4144109CCD44}"/>
    <dgm:cxn modelId="{45446222-46F6-4911-8602-031A1D546EE8}" type="presOf" srcId="{73863AAA-5542-4362-9E4C-450BFDA08BBC}" destId="{062DCB21-41B4-492B-BB5D-99884A68027F}" srcOrd="0" destOrd="0" presId="urn:microsoft.com/office/officeart/2005/8/layout/hList1"/>
    <dgm:cxn modelId="{D6FDE724-7EEC-41A2-B227-925ED81DC2EC}" type="presOf" srcId="{D9249C26-B951-4F35-91DE-D468A63C1078}" destId="{F13C7208-9AD9-47F0-9EA2-251AEF38085E}" srcOrd="0" destOrd="1" presId="urn:microsoft.com/office/officeart/2005/8/layout/hList1"/>
    <dgm:cxn modelId="{3E172627-DCEE-48B5-AD61-437517D8774E}" type="presOf" srcId="{F5CAE6CD-1A17-43E2-9C72-61EEC56DD7EE}" destId="{70FD948D-A9EB-4CB1-B722-E973AA402296}" srcOrd="0" destOrd="0" presId="urn:microsoft.com/office/officeart/2005/8/layout/hList1"/>
    <dgm:cxn modelId="{882F562A-5877-4A6B-A929-264D5E4266D0}" type="presOf" srcId="{7830218E-0177-46A2-AF7D-EC4D79E8F6F4}" destId="{1C134B49-0B2D-41F1-BBF5-745FBA1D15D4}" srcOrd="0" destOrd="2" presId="urn:microsoft.com/office/officeart/2005/8/layout/hList1"/>
    <dgm:cxn modelId="{E338A63A-626F-4E5C-9108-C57FFF69156C}" type="presOf" srcId="{E23DF8D4-BD9D-42FB-97CA-4F3A1568811B}" destId="{197ACB74-366B-4D29-93EF-BD4FE6AA4F0A}" srcOrd="0" destOrd="1" presId="urn:microsoft.com/office/officeart/2005/8/layout/hList1"/>
    <dgm:cxn modelId="{15CE1C61-73E6-45E2-8F04-B50370B4C9CF}" srcId="{1EE98EA0-8D08-47B6-9320-2C439FDF961B}" destId="{73863AAA-5542-4362-9E4C-450BFDA08BBC}" srcOrd="0" destOrd="0" parTransId="{11EEC28E-3563-4472-B01C-9AF7A94B352A}" sibTransId="{5C9EEB63-FF2A-4362-A880-A896B11B3E18}"/>
    <dgm:cxn modelId="{7A1D9A62-F9D2-477E-A0EC-9E9106402522}" srcId="{73863AAA-5542-4362-9E4C-450BFDA08BBC}" destId="{3B103E78-A3C4-4C25-BD44-974CDB780AFA}" srcOrd="0" destOrd="0" parTransId="{2F62D0CF-70F4-4CCA-A294-8AC08742D2A8}" sibTransId="{F131B65A-09F4-4BC7-BF71-2A7DF633E880}"/>
    <dgm:cxn modelId="{CD0A1266-88A5-44F1-898A-0E057A0A037B}" srcId="{F5CAE6CD-1A17-43E2-9C72-61EEC56DD7EE}" destId="{7830218E-0177-46A2-AF7D-EC4D79E8F6F4}" srcOrd="2" destOrd="0" parTransId="{824814D6-7AB5-43D6-B193-1C85EE0AB681}" sibTransId="{6E19A936-DBE5-4B44-87F8-DCA373E03888}"/>
    <dgm:cxn modelId="{EDC5F566-107E-470A-8F32-93976AF3DB50}" srcId="{F5CAE6CD-1A17-43E2-9C72-61EEC56DD7EE}" destId="{B54D1AE2-8BED-48C5-8855-169A2C21C562}" srcOrd="0" destOrd="0" parTransId="{931DB1BD-9116-403E-B509-8DDAC9AC21BB}" sibTransId="{7A8DED8A-83F5-4C57-BD69-DBA5BD09180E}"/>
    <dgm:cxn modelId="{A29DEF49-F460-46F3-821E-FDA27EDB1661}" type="presOf" srcId="{B54D1AE2-8BED-48C5-8855-169A2C21C562}" destId="{1C134B49-0B2D-41F1-BBF5-745FBA1D15D4}" srcOrd="0" destOrd="0" presId="urn:microsoft.com/office/officeart/2005/8/layout/hList1"/>
    <dgm:cxn modelId="{225B6079-11C2-4C78-9AFD-981EF6B7F3F1}" srcId="{73863AAA-5542-4362-9E4C-450BFDA08BBC}" destId="{960E8E7E-6DE8-4C34-871B-15F64BE2E941}" srcOrd="2" destOrd="0" parTransId="{863F224A-1978-4069-9739-234E12C8ABE1}" sibTransId="{853C16DA-0079-42C6-A9E1-B189A26D2717}"/>
    <dgm:cxn modelId="{64A11D85-F4B4-4B35-9634-335924AF9DB8}" type="presOf" srcId="{1EE98EA0-8D08-47B6-9320-2C439FDF961B}" destId="{4A31EDD2-4E15-4FBF-9B19-9FCE641A1C99}" srcOrd="0" destOrd="0" presId="urn:microsoft.com/office/officeart/2005/8/layout/hList1"/>
    <dgm:cxn modelId="{54E94D88-2997-44BD-9485-B745B135FE29}" srcId="{73863AAA-5542-4362-9E4C-450BFDA08BBC}" destId="{8F98BEB9-1192-4B82-94F2-4ADB920B43D8}" srcOrd="3" destOrd="0" parTransId="{CC3AADF8-A97B-422B-A32E-D4909AB175C4}" sibTransId="{4A3ABDD4-4F82-4C03-9346-D72168FFEEB3}"/>
    <dgm:cxn modelId="{C0318A8B-64B7-41B3-A58B-4BF29AFC01D4}" srcId="{1EE98EA0-8D08-47B6-9320-2C439FDF961B}" destId="{A0771066-F5AE-4B37-A2FB-809E56EA9552}" srcOrd="1" destOrd="0" parTransId="{EC8EC1EE-3CEF-4D8E-95C0-CB59CE84CC3B}" sibTransId="{99CF63F0-92B2-4570-ADE3-6EED6054FAD9}"/>
    <dgm:cxn modelId="{08FDE48B-43D2-4299-83D4-69E71375CD11}" srcId="{1EE98EA0-8D08-47B6-9320-2C439FDF961B}" destId="{F5CAE6CD-1A17-43E2-9C72-61EEC56DD7EE}" srcOrd="2" destOrd="0" parTransId="{5B3B79CB-4DB7-46BA-8D80-1488C724BDD0}" sibTransId="{7E5597B9-6168-4B0D-B6CD-579FFD242192}"/>
    <dgm:cxn modelId="{0AAF3693-842C-424C-94F4-8EE19ABF9351}" srcId="{73863AAA-5542-4362-9E4C-450BFDA08BBC}" destId="{E23DF8D4-BD9D-42FB-97CA-4F3A1568811B}" srcOrd="1" destOrd="0" parTransId="{F7D4D398-7BAA-4AFE-84C2-0EEC5A6DC920}" sibTransId="{A2927963-3A07-416A-B17B-05DBB3A2040A}"/>
    <dgm:cxn modelId="{B9C983A4-3AF5-463D-8F99-4903AC5BFE27}" type="presOf" srcId="{EA038776-9AFF-4409-8093-728E501C342F}" destId="{197ACB74-366B-4D29-93EF-BD4FE6AA4F0A}" srcOrd="0" destOrd="5" presId="urn:microsoft.com/office/officeart/2005/8/layout/hList1"/>
    <dgm:cxn modelId="{382A38B1-F23D-4ADA-B34C-AE1461CC300E}" type="presOf" srcId="{3B103E78-A3C4-4C25-BD44-974CDB780AFA}" destId="{197ACB74-366B-4D29-93EF-BD4FE6AA4F0A}" srcOrd="0" destOrd="0" presId="urn:microsoft.com/office/officeart/2005/8/layout/hList1"/>
    <dgm:cxn modelId="{CB0C1BB7-7034-488F-8520-0C72FE7E3F07}" srcId="{73863AAA-5542-4362-9E4C-450BFDA08BBC}" destId="{EA038776-9AFF-4409-8093-728E501C342F}" srcOrd="5" destOrd="0" parTransId="{9B07F479-1541-4111-954D-EA8D8FDD1F59}" sibTransId="{FD0C054E-24B2-49F9-AEE2-6F1ED56CBB4C}"/>
    <dgm:cxn modelId="{ADFDBFC6-FA16-4893-B694-5DF2A330C560}" type="presOf" srcId="{FE4E950B-4ECB-4510-936C-BF5DC447AAB9}" destId="{F13C7208-9AD9-47F0-9EA2-251AEF38085E}" srcOrd="0" destOrd="2" presId="urn:microsoft.com/office/officeart/2005/8/layout/hList1"/>
    <dgm:cxn modelId="{88554BD3-DB0F-4B99-8AB4-4883B3FD3BD4}" type="presOf" srcId="{809340E5-F792-4BFB-9F75-513029890DE6}" destId="{1C134B49-0B2D-41F1-BBF5-745FBA1D15D4}" srcOrd="0" destOrd="1" presId="urn:microsoft.com/office/officeart/2005/8/layout/hList1"/>
    <dgm:cxn modelId="{D16DBEDC-555E-4802-8B64-AE5BACC04D90}" type="presOf" srcId="{C6ED1793-343A-46DF-BAB2-3ADAF15DF362}" destId="{197ACB74-366B-4D29-93EF-BD4FE6AA4F0A}" srcOrd="0" destOrd="4" presId="urn:microsoft.com/office/officeart/2005/8/layout/hList1"/>
    <dgm:cxn modelId="{6DEB4DDD-5F18-4856-8ADC-E12E932C65AC}" srcId="{A0771066-F5AE-4B37-A2FB-809E56EA9552}" destId="{FE4E950B-4ECB-4510-936C-BF5DC447AAB9}" srcOrd="2" destOrd="0" parTransId="{C6283930-5475-484B-B5B9-BECDF824D04A}" sibTransId="{72610900-BF17-47EC-9208-747C58A4E081}"/>
    <dgm:cxn modelId="{DAB501DF-472C-4523-846F-D798FD0A0D0B}" srcId="{F5CAE6CD-1A17-43E2-9C72-61EEC56DD7EE}" destId="{809340E5-F792-4BFB-9F75-513029890DE6}" srcOrd="1" destOrd="0" parTransId="{767A8094-A396-4C85-8735-70548F2527A5}" sibTransId="{DE2EE0F5-4CA3-420D-A6CD-7A0723390F71}"/>
    <dgm:cxn modelId="{A11D68DF-7618-4681-A333-A34BF3C8AA2D}" type="presOf" srcId="{960E8E7E-6DE8-4C34-871B-15F64BE2E941}" destId="{197ACB74-366B-4D29-93EF-BD4FE6AA4F0A}" srcOrd="0" destOrd="2" presId="urn:microsoft.com/office/officeart/2005/8/layout/hList1"/>
    <dgm:cxn modelId="{54AB25E3-6484-4184-97FF-695547A5096A}" type="presOf" srcId="{8F98BEB9-1192-4B82-94F2-4ADB920B43D8}" destId="{197ACB74-366B-4D29-93EF-BD4FE6AA4F0A}" srcOrd="0" destOrd="3" presId="urn:microsoft.com/office/officeart/2005/8/layout/hList1"/>
    <dgm:cxn modelId="{26D2A5ED-A00D-4DD2-A26B-719C829D352D}" srcId="{73863AAA-5542-4362-9E4C-450BFDA08BBC}" destId="{C6ED1793-343A-46DF-BAB2-3ADAF15DF362}" srcOrd="4" destOrd="0" parTransId="{28CB2A7C-E09B-4B49-82E8-F40E39823340}" sibTransId="{7C947F48-F25B-418A-A102-527780F5599A}"/>
    <dgm:cxn modelId="{3A42C0FE-C744-4024-B7C3-3C66A5627BCF}" srcId="{A0771066-F5AE-4B37-A2FB-809E56EA9552}" destId="{CC8F730B-5AEF-43FA-8812-B31FEF337C70}" srcOrd="0" destOrd="0" parTransId="{AC444116-86D0-4241-8D65-179ABA0F55CE}" sibTransId="{B2E2C29A-2FC9-48D0-948C-B94DFC90DF22}"/>
    <dgm:cxn modelId="{843E24E1-9607-4C33-B124-B06C97EF0BEB}" type="presParOf" srcId="{4A31EDD2-4E15-4FBF-9B19-9FCE641A1C99}" destId="{CFC12BA3-CA8A-48EA-A2C4-A48B7CB658D6}" srcOrd="0" destOrd="0" presId="urn:microsoft.com/office/officeart/2005/8/layout/hList1"/>
    <dgm:cxn modelId="{A30CBC67-B0E2-4594-9872-D0BB9BF134CB}" type="presParOf" srcId="{CFC12BA3-CA8A-48EA-A2C4-A48B7CB658D6}" destId="{062DCB21-41B4-492B-BB5D-99884A68027F}" srcOrd="0" destOrd="0" presId="urn:microsoft.com/office/officeart/2005/8/layout/hList1"/>
    <dgm:cxn modelId="{E886FE0B-07D9-4472-B4BA-8392F9C18909}" type="presParOf" srcId="{CFC12BA3-CA8A-48EA-A2C4-A48B7CB658D6}" destId="{197ACB74-366B-4D29-93EF-BD4FE6AA4F0A}" srcOrd="1" destOrd="0" presId="urn:microsoft.com/office/officeart/2005/8/layout/hList1"/>
    <dgm:cxn modelId="{6E7DD767-E0FF-4AEF-8315-953A7B0C8804}" type="presParOf" srcId="{4A31EDD2-4E15-4FBF-9B19-9FCE641A1C99}" destId="{4ACB1E86-6B35-48B0-A140-ED5A8CE864EC}" srcOrd="1" destOrd="0" presId="urn:microsoft.com/office/officeart/2005/8/layout/hList1"/>
    <dgm:cxn modelId="{84571DA7-93A2-42A1-A1C6-27ED04CA71FC}" type="presParOf" srcId="{4A31EDD2-4E15-4FBF-9B19-9FCE641A1C99}" destId="{D1D3E4FB-ABBF-4131-8CFC-F7FC624F918A}" srcOrd="2" destOrd="0" presId="urn:microsoft.com/office/officeart/2005/8/layout/hList1"/>
    <dgm:cxn modelId="{8C7797A6-940E-47E5-9651-ECFA75380F2F}" type="presParOf" srcId="{D1D3E4FB-ABBF-4131-8CFC-F7FC624F918A}" destId="{FF42AC36-89DD-4CCD-B902-A53DFEC904BA}" srcOrd="0" destOrd="0" presId="urn:microsoft.com/office/officeart/2005/8/layout/hList1"/>
    <dgm:cxn modelId="{A733CC95-87E8-42E9-9396-68645C68246C}" type="presParOf" srcId="{D1D3E4FB-ABBF-4131-8CFC-F7FC624F918A}" destId="{F13C7208-9AD9-47F0-9EA2-251AEF38085E}" srcOrd="1" destOrd="0" presId="urn:microsoft.com/office/officeart/2005/8/layout/hList1"/>
    <dgm:cxn modelId="{31EDEE54-B9A6-44CB-9A37-444A52A73ABF}" type="presParOf" srcId="{4A31EDD2-4E15-4FBF-9B19-9FCE641A1C99}" destId="{279C9962-3D13-4BC5-8B42-9D9520B59483}" srcOrd="3" destOrd="0" presId="urn:microsoft.com/office/officeart/2005/8/layout/hList1"/>
    <dgm:cxn modelId="{69973B0A-DE2D-442B-8AD4-60A09597A103}" type="presParOf" srcId="{4A31EDD2-4E15-4FBF-9B19-9FCE641A1C99}" destId="{8ED1F04A-C7E4-46AE-9164-3763C57BC701}" srcOrd="4" destOrd="0" presId="urn:microsoft.com/office/officeart/2005/8/layout/hList1"/>
    <dgm:cxn modelId="{2D4A00E5-014E-4870-B95C-5DAEE5D6F54C}" type="presParOf" srcId="{8ED1F04A-C7E4-46AE-9164-3763C57BC701}" destId="{70FD948D-A9EB-4CB1-B722-E973AA402296}" srcOrd="0" destOrd="0" presId="urn:microsoft.com/office/officeart/2005/8/layout/hList1"/>
    <dgm:cxn modelId="{DAF339D5-8A76-48A1-9C6A-1B0B7F49BDFA}" type="presParOf" srcId="{8ED1F04A-C7E4-46AE-9164-3763C57BC701}" destId="{1C134B49-0B2D-41F1-BBF5-745FBA1D15D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DF6CF2C-8BD1-48FB-9319-7D340E9134E9}" type="doc">
      <dgm:prSet loTypeId="urn:microsoft.com/office/officeart/2005/8/layout/default" loCatId="list" qsTypeId="urn:microsoft.com/office/officeart/2005/8/quickstyle/simple1" qsCatId="simple" csTypeId="urn:microsoft.com/office/officeart/2005/8/colors/accent0_3" csCatId="mainScheme"/>
      <dgm:spPr/>
      <dgm:t>
        <a:bodyPr/>
        <a:lstStyle/>
        <a:p>
          <a:endParaRPr lang="en-US"/>
        </a:p>
      </dgm:t>
    </dgm:pt>
    <dgm:pt modelId="{11E8AD2B-22B6-4E66-9F25-69DEAD29E1AB}">
      <dgm:prSet/>
      <dgm:spPr/>
      <dgm:t>
        <a:bodyPr/>
        <a:lstStyle/>
        <a:p>
          <a:r>
            <a:rPr lang="en-GB"/>
            <a:t>How does your own history, views, beliefs, values, and feelings effect how you process information and form judgements?</a:t>
          </a:r>
          <a:endParaRPr lang="en-US"/>
        </a:p>
      </dgm:t>
    </dgm:pt>
    <dgm:pt modelId="{B1F34476-9037-474B-85AD-E15FB2997340}" type="parTrans" cxnId="{6BD60E5E-9963-4B28-8059-7F7C0D77379F}">
      <dgm:prSet/>
      <dgm:spPr/>
      <dgm:t>
        <a:bodyPr/>
        <a:lstStyle/>
        <a:p>
          <a:endParaRPr lang="en-US"/>
        </a:p>
      </dgm:t>
    </dgm:pt>
    <dgm:pt modelId="{A1E1FFC6-82D3-40C4-9A01-29B657B4FA3B}" type="sibTrans" cxnId="{6BD60E5E-9963-4B28-8059-7F7C0D77379F}">
      <dgm:prSet/>
      <dgm:spPr/>
      <dgm:t>
        <a:bodyPr/>
        <a:lstStyle/>
        <a:p>
          <a:endParaRPr lang="en-US"/>
        </a:p>
      </dgm:t>
    </dgm:pt>
    <dgm:pt modelId="{AF5BAB8C-72AA-48F9-B23E-59AC4EA6E878}">
      <dgm:prSet/>
      <dgm:spPr/>
      <dgm:t>
        <a:bodyPr/>
        <a:lstStyle/>
        <a:p>
          <a:r>
            <a:rPr lang="en-GB"/>
            <a:t>How well did you and the team communicate?</a:t>
          </a:r>
          <a:endParaRPr lang="en-US"/>
        </a:p>
      </dgm:t>
    </dgm:pt>
    <dgm:pt modelId="{7D48E26B-F32E-4C97-AF98-D488577EF07C}" type="parTrans" cxnId="{73140154-96B9-4A96-834E-3AFEA5395CE8}">
      <dgm:prSet/>
      <dgm:spPr/>
      <dgm:t>
        <a:bodyPr/>
        <a:lstStyle/>
        <a:p>
          <a:endParaRPr lang="en-US"/>
        </a:p>
      </dgm:t>
    </dgm:pt>
    <dgm:pt modelId="{6734FBD9-BB9C-4390-A535-E147EC4B0A24}" type="sibTrans" cxnId="{73140154-96B9-4A96-834E-3AFEA5395CE8}">
      <dgm:prSet/>
      <dgm:spPr/>
      <dgm:t>
        <a:bodyPr/>
        <a:lstStyle/>
        <a:p>
          <a:endParaRPr lang="en-US"/>
        </a:p>
      </dgm:t>
    </dgm:pt>
    <dgm:pt modelId="{7FC24683-95A4-4021-B8CC-798C543C0968}">
      <dgm:prSet/>
      <dgm:spPr/>
      <dgm:t>
        <a:bodyPr/>
        <a:lstStyle/>
        <a:p>
          <a:r>
            <a:rPr lang="en-GB"/>
            <a:t>Tell me about some of the things you have learnt from your colleagues?</a:t>
          </a:r>
          <a:endParaRPr lang="en-US"/>
        </a:p>
      </dgm:t>
    </dgm:pt>
    <dgm:pt modelId="{5EA2470C-4E79-454A-BF45-1E5A23435D2D}" type="parTrans" cxnId="{4F70ED43-0FB6-48AE-AC17-CC0D456C1E47}">
      <dgm:prSet/>
      <dgm:spPr/>
      <dgm:t>
        <a:bodyPr/>
        <a:lstStyle/>
        <a:p>
          <a:endParaRPr lang="en-US"/>
        </a:p>
      </dgm:t>
    </dgm:pt>
    <dgm:pt modelId="{2DF3A85F-D719-47FD-96A6-5524CD8A9420}" type="sibTrans" cxnId="{4F70ED43-0FB6-48AE-AC17-CC0D456C1E47}">
      <dgm:prSet/>
      <dgm:spPr/>
      <dgm:t>
        <a:bodyPr/>
        <a:lstStyle/>
        <a:p>
          <a:endParaRPr lang="en-US"/>
        </a:p>
      </dgm:t>
    </dgm:pt>
    <dgm:pt modelId="{7B841BB5-D992-45E2-BFA7-DA27FF6C6B1F}">
      <dgm:prSet/>
      <dgm:spPr/>
      <dgm:t>
        <a:bodyPr/>
        <a:lstStyle/>
        <a:p>
          <a:r>
            <a:rPr lang="en-GB"/>
            <a:t>How can you encourage and support your colleagues?</a:t>
          </a:r>
          <a:endParaRPr lang="en-US"/>
        </a:p>
      </dgm:t>
    </dgm:pt>
    <dgm:pt modelId="{73F33E47-EEAB-44B7-BBCA-1D49C83D3F1E}" type="parTrans" cxnId="{1677F528-CA86-49BE-9047-940D75C12596}">
      <dgm:prSet/>
      <dgm:spPr/>
      <dgm:t>
        <a:bodyPr/>
        <a:lstStyle/>
        <a:p>
          <a:endParaRPr lang="en-US"/>
        </a:p>
      </dgm:t>
    </dgm:pt>
    <dgm:pt modelId="{CD7CF9D7-C109-4664-9BA6-A6A72E9171A0}" type="sibTrans" cxnId="{1677F528-CA86-49BE-9047-940D75C12596}">
      <dgm:prSet/>
      <dgm:spPr/>
      <dgm:t>
        <a:bodyPr/>
        <a:lstStyle/>
        <a:p>
          <a:endParaRPr lang="en-US"/>
        </a:p>
      </dgm:t>
    </dgm:pt>
    <dgm:pt modelId="{7285961C-730C-499A-B4B1-68222F4D2EBD}">
      <dgm:prSet/>
      <dgm:spPr/>
      <dgm:t>
        <a:bodyPr/>
        <a:lstStyle/>
        <a:p>
          <a:r>
            <a:rPr lang="en-GB"/>
            <a:t>What would you do differently if you had to approach the same situation again? </a:t>
          </a:r>
          <a:endParaRPr lang="en-US"/>
        </a:p>
      </dgm:t>
    </dgm:pt>
    <dgm:pt modelId="{C23BD156-F767-43FF-8231-F44948E99837}" type="parTrans" cxnId="{BBD0A730-3900-4CBC-A565-59CD919CD2F8}">
      <dgm:prSet/>
      <dgm:spPr/>
      <dgm:t>
        <a:bodyPr/>
        <a:lstStyle/>
        <a:p>
          <a:endParaRPr lang="en-US"/>
        </a:p>
      </dgm:t>
    </dgm:pt>
    <dgm:pt modelId="{9765E451-FB4A-4033-B8C8-171ECEDAC75D}" type="sibTrans" cxnId="{BBD0A730-3900-4CBC-A565-59CD919CD2F8}">
      <dgm:prSet/>
      <dgm:spPr/>
      <dgm:t>
        <a:bodyPr/>
        <a:lstStyle/>
        <a:p>
          <a:endParaRPr lang="en-US"/>
        </a:p>
      </dgm:t>
    </dgm:pt>
    <dgm:pt modelId="{B4C0FA88-0ACA-421A-9C32-59F5524E2D50}">
      <dgm:prSet/>
      <dgm:spPr/>
      <dgm:t>
        <a:bodyPr/>
        <a:lstStyle/>
        <a:p>
          <a:r>
            <a:rPr lang="en-GB" dirty="0"/>
            <a:t>What do you see your role being and are you comfortable setting limits to this?</a:t>
          </a:r>
          <a:endParaRPr lang="en-US" dirty="0"/>
        </a:p>
      </dgm:t>
    </dgm:pt>
    <dgm:pt modelId="{392A076B-B4BC-4263-9A72-7E694EDE9046}" type="parTrans" cxnId="{E93B9079-7233-422D-BCA9-17799E27731C}">
      <dgm:prSet/>
      <dgm:spPr/>
      <dgm:t>
        <a:bodyPr/>
        <a:lstStyle/>
        <a:p>
          <a:endParaRPr lang="en-US"/>
        </a:p>
      </dgm:t>
    </dgm:pt>
    <dgm:pt modelId="{51FCFD4A-1876-4666-B357-10BEC0709BF0}" type="sibTrans" cxnId="{E93B9079-7233-422D-BCA9-17799E27731C}">
      <dgm:prSet/>
      <dgm:spPr/>
      <dgm:t>
        <a:bodyPr/>
        <a:lstStyle/>
        <a:p>
          <a:endParaRPr lang="en-US"/>
        </a:p>
      </dgm:t>
    </dgm:pt>
    <dgm:pt modelId="{6007D1EC-1AFE-4EC8-A890-9F43A2CDC05D}">
      <dgm:prSet/>
      <dgm:spPr/>
      <dgm:t>
        <a:bodyPr/>
        <a:lstStyle/>
        <a:p>
          <a:r>
            <a:rPr lang="en-GB"/>
            <a:t>How do you set limits / boundaries to your work?</a:t>
          </a:r>
          <a:endParaRPr lang="en-US"/>
        </a:p>
      </dgm:t>
    </dgm:pt>
    <dgm:pt modelId="{65941B39-EAC4-41BD-98F1-A92FB2C8DD67}" type="parTrans" cxnId="{876344C8-30FE-4A54-AF93-2498E8A3D7B6}">
      <dgm:prSet/>
      <dgm:spPr/>
      <dgm:t>
        <a:bodyPr/>
        <a:lstStyle/>
        <a:p>
          <a:endParaRPr lang="en-US"/>
        </a:p>
      </dgm:t>
    </dgm:pt>
    <dgm:pt modelId="{BD514E91-8D2E-45D0-894F-A82B2E528D21}" type="sibTrans" cxnId="{876344C8-30FE-4A54-AF93-2498E8A3D7B6}">
      <dgm:prSet/>
      <dgm:spPr/>
      <dgm:t>
        <a:bodyPr/>
        <a:lstStyle/>
        <a:p>
          <a:endParaRPr lang="en-US"/>
        </a:p>
      </dgm:t>
    </dgm:pt>
    <dgm:pt modelId="{2A9F5BD0-FB5C-4BEA-922A-7BFAF8D180D4}">
      <dgm:prSet/>
      <dgm:spPr/>
      <dgm:t>
        <a:bodyPr/>
        <a:lstStyle/>
        <a:p>
          <a:r>
            <a:rPr lang="en-GB"/>
            <a:t>Can you say, “no,” without feeling guilty?</a:t>
          </a:r>
          <a:endParaRPr lang="en-US"/>
        </a:p>
      </dgm:t>
    </dgm:pt>
    <dgm:pt modelId="{5C6A1E5D-FF71-4037-8643-F9E8D18C7C94}" type="parTrans" cxnId="{A9AAEE24-B38C-488D-B561-4A20DF180188}">
      <dgm:prSet/>
      <dgm:spPr/>
      <dgm:t>
        <a:bodyPr/>
        <a:lstStyle/>
        <a:p>
          <a:endParaRPr lang="en-US"/>
        </a:p>
      </dgm:t>
    </dgm:pt>
    <dgm:pt modelId="{A64EE46C-4B80-489F-BF2F-957E4EDF459B}" type="sibTrans" cxnId="{A9AAEE24-B38C-488D-B561-4A20DF180188}">
      <dgm:prSet/>
      <dgm:spPr/>
      <dgm:t>
        <a:bodyPr/>
        <a:lstStyle/>
        <a:p>
          <a:endParaRPr lang="en-US"/>
        </a:p>
      </dgm:t>
    </dgm:pt>
    <dgm:pt modelId="{46963BA5-1977-42C3-AF98-8F35A062DCF0}">
      <dgm:prSet/>
      <dgm:spPr/>
      <dgm:t>
        <a:bodyPr/>
        <a:lstStyle/>
        <a:p>
          <a:r>
            <a:rPr lang="en-GB"/>
            <a:t>Are you comfortable sharing a different perspective with your team / manager?</a:t>
          </a:r>
          <a:endParaRPr lang="en-US"/>
        </a:p>
      </dgm:t>
    </dgm:pt>
    <dgm:pt modelId="{0D58A4A1-6322-43A4-AE04-5BB7426215D9}" type="parTrans" cxnId="{2FC142CC-1E39-45A3-8303-E3760FD63BEB}">
      <dgm:prSet/>
      <dgm:spPr/>
      <dgm:t>
        <a:bodyPr/>
        <a:lstStyle/>
        <a:p>
          <a:endParaRPr lang="en-US"/>
        </a:p>
      </dgm:t>
    </dgm:pt>
    <dgm:pt modelId="{E6182F35-E822-4989-81D6-44B78D7A8D82}" type="sibTrans" cxnId="{2FC142CC-1E39-45A3-8303-E3760FD63BEB}">
      <dgm:prSet/>
      <dgm:spPr/>
      <dgm:t>
        <a:bodyPr/>
        <a:lstStyle/>
        <a:p>
          <a:endParaRPr lang="en-US"/>
        </a:p>
      </dgm:t>
    </dgm:pt>
    <dgm:pt modelId="{B1254E37-6887-4B31-8CA6-95CBC0E66FAE}">
      <dgm:prSet/>
      <dgm:spPr/>
      <dgm:t>
        <a:bodyPr/>
        <a:lstStyle/>
        <a:p>
          <a:r>
            <a:rPr lang="en-GB"/>
            <a:t>How do your boundaries align with your values?</a:t>
          </a:r>
          <a:endParaRPr lang="en-US"/>
        </a:p>
      </dgm:t>
    </dgm:pt>
    <dgm:pt modelId="{AD4EE39D-E5CB-4DEC-9283-C9AAFF90C489}" type="parTrans" cxnId="{130B328A-2B19-4BA1-9E26-E2FC7E4B972D}">
      <dgm:prSet/>
      <dgm:spPr/>
      <dgm:t>
        <a:bodyPr/>
        <a:lstStyle/>
        <a:p>
          <a:endParaRPr lang="en-US"/>
        </a:p>
      </dgm:t>
    </dgm:pt>
    <dgm:pt modelId="{16812622-7F1A-4EA2-B104-86F0DDBE524B}" type="sibTrans" cxnId="{130B328A-2B19-4BA1-9E26-E2FC7E4B972D}">
      <dgm:prSet/>
      <dgm:spPr/>
      <dgm:t>
        <a:bodyPr/>
        <a:lstStyle/>
        <a:p>
          <a:endParaRPr lang="en-US"/>
        </a:p>
      </dgm:t>
    </dgm:pt>
    <dgm:pt modelId="{AB26B22C-E946-4D15-A546-2E0FAFD6A188}">
      <dgm:prSet/>
      <dgm:spPr/>
      <dgm:t>
        <a:bodyPr/>
        <a:lstStyle/>
        <a:p>
          <a:r>
            <a:rPr lang="en-GB"/>
            <a:t>How are you feeling about this work?</a:t>
          </a:r>
          <a:endParaRPr lang="en-US"/>
        </a:p>
      </dgm:t>
    </dgm:pt>
    <dgm:pt modelId="{3D6CB87A-EB8F-4414-9A0E-BC8CA279BF87}" type="parTrans" cxnId="{CCE7CDDF-2DE8-4F9A-9F12-B9FEC64F0263}">
      <dgm:prSet/>
      <dgm:spPr/>
      <dgm:t>
        <a:bodyPr/>
        <a:lstStyle/>
        <a:p>
          <a:endParaRPr lang="en-US"/>
        </a:p>
      </dgm:t>
    </dgm:pt>
    <dgm:pt modelId="{47F36767-9050-4B61-A433-12AB7848F7EA}" type="sibTrans" cxnId="{CCE7CDDF-2DE8-4F9A-9F12-B9FEC64F0263}">
      <dgm:prSet/>
      <dgm:spPr/>
      <dgm:t>
        <a:bodyPr/>
        <a:lstStyle/>
        <a:p>
          <a:endParaRPr lang="en-US"/>
        </a:p>
      </dgm:t>
    </dgm:pt>
    <dgm:pt modelId="{BA4CB55F-3877-440D-AFD4-18205EDB6127}">
      <dgm:prSet/>
      <dgm:spPr/>
      <dgm:t>
        <a:bodyPr/>
        <a:lstStyle/>
        <a:p>
          <a:r>
            <a:rPr lang="en-GB"/>
            <a:t>How will you let someone know if they are behaving inappropriately?</a:t>
          </a:r>
          <a:endParaRPr lang="en-US"/>
        </a:p>
      </dgm:t>
    </dgm:pt>
    <dgm:pt modelId="{39E81583-2809-4535-8E56-8DAFDBFDAA03}" type="parTrans" cxnId="{35CC8B28-0203-410D-B6EE-650BA050AEC6}">
      <dgm:prSet/>
      <dgm:spPr/>
      <dgm:t>
        <a:bodyPr/>
        <a:lstStyle/>
        <a:p>
          <a:endParaRPr lang="en-US"/>
        </a:p>
      </dgm:t>
    </dgm:pt>
    <dgm:pt modelId="{B7436A4C-8D40-4E73-8C2E-6DAA4611963A}" type="sibTrans" cxnId="{35CC8B28-0203-410D-B6EE-650BA050AEC6}">
      <dgm:prSet/>
      <dgm:spPr/>
      <dgm:t>
        <a:bodyPr/>
        <a:lstStyle/>
        <a:p>
          <a:endParaRPr lang="en-US"/>
        </a:p>
      </dgm:t>
    </dgm:pt>
    <dgm:pt modelId="{71591585-DEEF-431C-9113-D8577508D3ED}">
      <dgm:prSet/>
      <dgm:spPr/>
      <dgm:t>
        <a:bodyPr/>
        <a:lstStyle/>
        <a:p>
          <a:r>
            <a:rPr lang="en-GB"/>
            <a:t>Are there any aspects of the role having an impact on you?</a:t>
          </a:r>
          <a:endParaRPr lang="en-US"/>
        </a:p>
      </dgm:t>
    </dgm:pt>
    <dgm:pt modelId="{C57318B9-BBC9-4A2D-8302-27AC8C6C354B}" type="parTrans" cxnId="{4338AF5D-B452-435F-B4A6-1E94CB45BE8C}">
      <dgm:prSet/>
      <dgm:spPr/>
      <dgm:t>
        <a:bodyPr/>
        <a:lstStyle/>
        <a:p>
          <a:endParaRPr lang="en-US"/>
        </a:p>
      </dgm:t>
    </dgm:pt>
    <dgm:pt modelId="{44C4B1D9-96D8-4253-A08D-793583EE9676}" type="sibTrans" cxnId="{4338AF5D-B452-435F-B4A6-1E94CB45BE8C}">
      <dgm:prSet/>
      <dgm:spPr/>
      <dgm:t>
        <a:bodyPr/>
        <a:lstStyle/>
        <a:p>
          <a:endParaRPr lang="en-US"/>
        </a:p>
      </dgm:t>
    </dgm:pt>
    <dgm:pt modelId="{7A202DE9-295C-4204-A864-5D4738E3C521}">
      <dgm:prSet/>
      <dgm:spPr/>
      <dgm:t>
        <a:bodyPr/>
        <a:lstStyle/>
        <a:p>
          <a:r>
            <a:rPr lang="en-GB"/>
            <a:t>What would another professional say about how you approach work?</a:t>
          </a:r>
          <a:endParaRPr lang="en-US"/>
        </a:p>
      </dgm:t>
    </dgm:pt>
    <dgm:pt modelId="{CEAAE1DB-376E-4ACD-B694-2DC612F4CF96}" type="parTrans" cxnId="{3F1BE68E-E84F-4BB8-8340-2C73AEC3CC03}">
      <dgm:prSet/>
      <dgm:spPr/>
      <dgm:t>
        <a:bodyPr/>
        <a:lstStyle/>
        <a:p>
          <a:endParaRPr lang="en-US"/>
        </a:p>
      </dgm:t>
    </dgm:pt>
    <dgm:pt modelId="{A9230379-66B8-487E-B7B7-1D8D630AF982}" type="sibTrans" cxnId="{3F1BE68E-E84F-4BB8-8340-2C73AEC3CC03}">
      <dgm:prSet/>
      <dgm:spPr/>
      <dgm:t>
        <a:bodyPr/>
        <a:lstStyle/>
        <a:p>
          <a:endParaRPr lang="en-US"/>
        </a:p>
      </dgm:t>
    </dgm:pt>
    <dgm:pt modelId="{6DF65445-1FAB-44EB-B91C-FDED10A4E241}">
      <dgm:prSet/>
      <dgm:spPr/>
      <dgm:t>
        <a:bodyPr/>
        <a:lstStyle/>
        <a:p>
          <a:r>
            <a:rPr lang="en-GB"/>
            <a:t>How do maintain your objectivity with those you work with?</a:t>
          </a:r>
          <a:endParaRPr lang="en-US"/>
        </a:p>
      </dgm:t>
    </dgm:pt>
    <dgm:pt modelId="{BF9E8160-9363-4556-BA2D-CE4750E083CC}" type="parTrans" cxnId="{1B648159-0E91-4140-B3C3-5AE17C16CB44}">
      <dgm:prSet/>
      <dgm:spPr/>
      <dgm:t>
        <a:bodyPr/>
        <a:lstStyle/>
        <a:p>
          <a:endParaRPr lang="en-US"/>
        </a:p>
      </dgm:t>
    </dgm:pt>
    <dgm:pt modelId="{FD236704-B266-441D-9F48-5B517DBE3139}" type="sibTrans" cxnId="{1B648159-0E91-4140-B3C3-5AE17C16CB44}">
      <dgm:prSet/>
      <dgm:spPr/>
      <dgm:t>
        <a:bodyPr/>
        <a:lstStyle/>
        <a:p>
          <a:endParaRPr lang="en-US"/>
        </a:p>
      </dgm:t>
    </dgm:pt>
    <dgm:pt modelId="{FF4E7009-4F29-4FF6-A8FE-A384B44AA75E}">
      <dgm:prSet/>
      <dgm:spPr/>
      <dgm:t>
        <a:bodyPr/>
        <a:lstStyle/>
        <a:p>
          <a:r>
            <a:rPr lang="en-GB"/>
            <a:t>How do you identify and manage your own triggers?</a:t>
          </a:r>
          <a:endParaRPr lang="en-US"/>
        </a:p>
      </dgm:t>
    </dgm:pt>
    <dgm:pt modelId="{FBE49804-B57F-4777-8A1D-2E8B8C69F9A5}" type="parTrans" cxnId="{0FDB1BB5-24B1-40C2-B649-BCF0D3635855}">
      <dgm:prSet/>
      <dgm:spPr/>
      <dgm:t>
        <a:bodyPr/>
        <a:lstStyle/>
        <a:p>
          <a:endParaRPr lang="en-US"/>
        </a:p>
      </dgm:t>
    </dgm:pt>
    <dgm:pt modelId="{2E6C9054-EEF7-4EBD-A8B6-5335C3752B80}" type="sibTrans" cxnId="{0FDB1BB5-24B1-40C2-B649-BCF0D3635855}">
      <dgm:prSet/>
      <dgm:spPr/>
      <dgm:t>
        <a:bodyPr/>
        <a:lstStyle/>
        <a:p>
          <a:endParaRPr lang="en-US"/>
        </a:p>
      </dgm:t>
    </dgm:pt>
    <dgm:pt modelId="{BE026382-50EE-4BE9-9123-8ED90DB59D7D}">
      <dgm:prSet/>
      <dgm:spPr/>
      <dgm:t>
        <a:bodyPr/>
        <a:lstStyle/>
        <a:p>
          <a:r>
            <a:rPr lang="en-GB"/>
            <a:t>Have there been any situations where you have felt unsafe? </a:t>
          </a:r>
          <a:endParaRPr lang="en-US"/>
        </a:p>
      </dgm:t>
    </dgm:pt>
    <dgm:pt modelId="{733C42CB-7C71-4949-A704-7B2D9EDAD21A}" type="parTrans" cxnId="{8870A028-89B1-49F7-A4A3-D19D675FA84B}">
      <dgm:prSet/>
      <dgm:spPr/>
      <dgm:t>
        <a:bodyPr/>
        <a:lstStyle/>
        <a:p>
          <a:endParaRPr lang="en-US"/>
        </a:p>
      </dgm:t>
    </dgm:pt>
    <dgm:pt modelId="{211ED11E-1020-4FDC-B05D-3A03EDA5475A}" type="sibTrans" cxnId="{8870A028-89B1-49F7-A4A3-D19D675FA84B}">
      <dgm:prSet/>
      <dgm:spPr/>
      <dgm:t>
        <a:bodyPr/>
        <a:lstStyle/>
        <a:p>
          <a:endParaRPr lang="en-US"/>
        </a:p>
      </dgm:t>
    </dgm:pt>
    <dgm:pt modelId="{15798FB5-AB87-45BC-AAA7-76186C267A0E}">
      <dgm:prSet/>
      <dgm:spPr/>
      <dgm:t>
        <a:bodyPr/>
        <a:lstStyle/>
        <a:p>
          <a:r>
            <a:rPr lang="en-GB"/>
            <a:t>What learning has come from any mistakes that have been made?</a:t>
          </a:r>
          <a:endParaRPr lang="en-US"/>
        </a:p>
      </dgm:t>
    </dgm:pt>
    <dgm:pt modelId="{B51108E8-DC2E-48C0-8209-5EAF5A714085}" type="parTrans" cxnId="{02154B06-61D0-42D6-94BB-5D1C6EF7E26E}">
      <dgm:prSet/>
      <dgm:spPr/>
      <dgm:t>
        <a:bodyPr/>
        <a:lstStyle/>
        <a:p>
          <a:endParaRPr lang="en-US"/>
        </a:p>
      </dgm:t>
    </dgm:pt>
    <dgm:pt modelId="{6F06812C-9C03-47F0-8443-8FB39E5C70D6}" type="sibTrans" cxnId="{02154B06-61D0-42D6-94BB-5D1C6EF7E26E}">
      <dgm:prSet/>
      <dgm:spPr/>
      <dgm:t>
        <a:bodyPr/>
        <a:lstStyle/>
        <a:p>
          <a:endParaRPr lang="en-US"/>
        </a:p>
      </dgm:t>
    </dgm:pt>
    <dgm:pt modelId="{CAAA645F-4E79-4616-8671-36B3E6855058}" type="pres">
      <dgm:prSet presAssocID="{5DF6CF2C-8BD1-48FB-9319-7D340E9134E9}" presName="diagram" presStyleCnt="0">
        <dgm:presLayoutVars>
          <dgm:dir/>
          <dgm:resizeHandles val="exact"/>
        </dgm:presLayoutVars>
      </dgm:prSet>
      <dgm:spPr/>
    </dgm:pt>
    <dgm:pt modelId="{CD0AE89E-1CA6-4B1C-8B51-DDD07F64AB17}" type="pres">
      <dgm:prSet presAssocID="{11E8AD2B-22B6-4E66-9F25-69DEAD29E1AB}" presName="node" presStyleLbl="node1" presStyleIdx="0" presStyleCnt="18">
        <dgm:presLayoutVars>
          <dgm:bulletEnabled val="1"/>
        </dgm:presLayoutVars>
      </dgm:prSet>
      <dgm:spPr/>
    </dgm:pt>
    <dgm:pt modelId="{A5A12C14-7A81-4625-9790-36FF97E72AE2}" type="pres">
      <dgm:prSet presAssocID="{A1E1FFC6-82D3-40C4-9A01-29B657B4FA3B}" presName="sibTrans" presStyleCnt="0"/>
      <dgm:spPr/>
    </dgm:pt>
    <dgm:pt modelId="{EA63412F-316B-40AB-A492-A0CB9958F27F}" type="pres">
      <dgm:prSet presAssocID="{AF5BAB8C-72AA-48F9-B23E-59AC4EA6E878}" presName="node" presStyleLbl="node1" presStyleIdx="1" presStyleCnt="18">
        <dgm:presLayoutVars>
          <dgm:bulletEnabled val="1"/>
        </dgm:presLayoutVars>
      </dgm:prSet>
      <dgm:spPr/>
    </dgm:pt>
    <dgm:pt modelId="{CBC2CF47-51F6-46D6-80AC-69662749BCED}" type="pres">
      <dgm:prSet presAssocID="{6734FBD9-BB9C-4390-A535-E147EC4B0A24}" presName="sibTrans" presStyleCnt="0"/>
      <dgm:spPr/>
    </dgm:pt>
    <dgm:pt modelId="{6A7807AD-51D1-4E6A-9EE9-975F6E84130C}" type="pres">
      <dgm:prSet presAssocID="{7FC24683-95A4-4021-B8CC-798C543C0968}" presName="node" presStyleLbl="node1" presStyleIdx="2" presStyleCnt="18">
        <dgm:presLayoutVars>
          <dgm:bulletEnabled val="1"/>
        </dgm:presLayoutVars>
      </dgm:prSet>
      <dgm:spPr/>
    </dgm:pt>
    <dgm:pt modelId="{2EB58F12-D5FC-429D-AEBC-926F477F7C89}" type="pres">
      <dgm:prSet presAssocID="{2DF3A85F-D719-47FD-96A6-5524CD8A9420}" presName="sibTrans" presStyleCnt="0"/>
      <dgm:spPr/>
    </dgm:pt>
    <dgm:pt modelId="{81FB8D76-607C-4050-B268-DA0CCE2AA873}" type="pres">
      <dgm:prSet presAssocID="{7B841BB5-D992-45E2-BFA7-DA27FF6C6B1F}" presName="node" presStyleLbl="node1" presStyleIdx="3" presStyleCnt="18">
        <dgm:presLayoutVars>
          <dgm:bulletEnabled val="1"/>
        </dgm:presLayoutVars>
      </dgm:prSet>
      <dgm:spPr/>
    </dgm:pt>
    <dgm:pt modelId="{80DEFE98-E486-4710-9BC4-3F3B6CABC5B9}" type="pres">
      <dgm:prSet presAssocID="{CD7CF9D7-C109-4664-9BA6-A6A72E9171A0}" presName="sibTrans" presStyleCnt="0"/>
      <dgm:spPr/>
    </dgm:pt>
    <dgm:pt modelId="{D859488A-665C-426A-878E-84A1E7A5E093}" type="pres">
      <dgm:prSet presAssocID="{7285961C-730C-499A-B4B1-68222F4D2EBD}" presName="node" presStyleLbl="node1" presStyleIdx="4" presStyleCnt="18">
        <dgm:presLayoutVars>
          <dgm:bulletEnabled val="1"/>
        </dgm:presLayoutVars>
      </dgm:prSet>
      <dgm:spPr/>
    </dgm:pt>
    <dgm:pt modelId="{73932AD8-6E70-446B-A34D-9BE36D5CB4A0}" type="pres">
      <dgm:prSet presAssocID="{9765E451-FB4A-4033-B8C8-171ECEDAC75D}" presName="sibTrans" presStyleCnt="0"/>
      <dgm:spPr/>
    </dgm:pt>
    <dgm:pt modelId="{50097D6E-F810-445F-A349-0BB519E8C5D1}" type="pres">
      <dgm:prSet presAssocID="{B4C0FA88-0ACA-421A-9C32-59F5524E2D50}" presName="node" presStyleLbl="node1" presStyleIdx="5" presStyleCnt="18">
        <dgm:presLayoutVars>
          <dgm:bulletEnabled val="1"/>
        </dgm:presLayoutVars>
      </dgm:prSet>
      <dgm:spPr/>
    </dgm:pt>
    <dgm:pt modelId="{D80712EA-585C-4345-809A-D2CFA1BC3C42}" type="pres">
      <dgm:prSet presAssocID="{51FCFD4A-1876-4666-B357-10BEC0709BF0}" presName="sibTrans" presStyleCnt="0"/>
      <dgm:spPr/>
    </dgm:pt>
    <dgm:pt modelId="{1C4119AC-C4C1-45D5-B220-7C07D5159962}" type="pres">
      <dgm:prSet presAssocID="{6007D1EC-1AFE-4EC8-A890-9F43A2CDC05D}" presName="node" presStyleLbl="node1" presStyleIdx="6" presStyleCnt="18">
        <dgm:presLayoutVars>
          <dgm:bulletEnabled val="1"/>
        </dgm:presLayoutVars>
      </dgm:prSet>
      <dgm:spPr/>
    </dgm:pt>
    <dgm:pt modelId="{BA3580E2-EFFC-488E-AEC8-97DF30800BAD}" type="pres">
      <dgm:prSet presAssocID="{BD514E91-8D2E-45D0-894F-A82B2E528D21}" presName="sibTrans" presStyleCnt="0"/>
      <dgm:spPr/>
    </dgm:pt>
    <dgm:pt modelId="{50900EE9-2A56-4065-94D6-808128C991AB}" type="pres">
      <dgm:prSet presAssocID="{2A9F5BD0-FB5C-4BEA-922A-7BFAF8D180D4}" presName="node" presStyleLbl="node1" presStyleIdx="7" presStyleCnt="18">
        <dgm:presLayoutVars>
          <dgm:bulletEnabled val="1"/>
        </dgm:presLayoutVars>
      </dgm:prSet>
      <dgm:spPr/>
    </dgm:pt>
    <dgm:pt modelId="{67EF1CCB-6879-4F0E-B90C-F4006593E79F}" type="pres">
      <dgm:prSet presAssocID="{A64EE46C-4B80-489F-BF2F-957E4EDF459B}" presName="sibTrans" presStyleCnt="0"/>
      <dgm:spPr/>
    </dgm:pt>
    <dgm:pt modelId="{27FF0E57-3B39-4F13-8157-7A9DEC9EF216}" type="pres">
      <dgm:prSet presAssocID="{46963BA5-1977-42C3-AF98-8F35A062DCF0}" presName="node" presStyleLbl="node1" presStyleIdx="8" presStyleCnt="18">
        <dgm:presLayoutVars>
          <dgm:bulletEnabled val="1"/>
        </dgm:presLayoutVars>
      </dgm:prSet>
      <dgm:spPr/>
    </dgm:pt>
    <dgm:pt modelId="{BAFCD7AA-5E1F-4919-AC21-9DC23E8D9167}" type="pres">
      <dgm:prSet presAssocID="{E6182F35-E822-4989-81D6-44B78D7A8D82}" presName="sibTrans" presStyleCnt="0"/>
      <dgm:spPr/>
    </dgm:pt>
    <dgm:pt modelId="{E6EFFA29-9E46-470E-AA9D-85ADB6A4ED19}" type="pres">
      <dgm:prSet presAssocID="{B1254E37-6887-4B31-8CA6-95CBC0E66FAE}" presName="node" presStyleLbl="node1" presStyleIdx="9" presStyleCnt="18">
        <dgm:presLayoutVars>
          <dgm:bulletEnabled val="1"/>
        </dgm:presLayoutVars>
      </dgm:prSet>
      <dgm:spPr/>
    </dgm:pt>
    <dgm:pt modelId="{F637FA55-159C-4254-83E6-781035A32AEA}" type="pres">
      <dgm:prSet presAssocID="{16812622-7F1A-4EA2-B104-86F0DDBE524B}" presName="sibTrans" presStyleCnt="0"/>
      <dgm:spPr/>
    </dgm:pt>
    <dgm:pt modelId="{8C978F8E-3255-4213-A573-57AA39FCB485}" type="pres">
      <dgm:prSet presAssocID="{AB26B22C-E946-4D15-A546-2E0FAFD6A188}" presName="node" presStyleLbl="node1" presStyleIdx="10" presStyleCnt="18">
        <dgm:presLayoutVars>
          <dgm:bulletEnabled val="1"/>
        </dgm:presLayoutVars>
      </dgm:prSet>
      <dgm:spPr/>
    </dgm:pt>
    <dgm:pt modelId="{AD72EA4E-07F9-41F5-AB9B-AD0D5C7A5D06}" type="pres">
      <dgm:prSet presAssocID="{47F36767-9050-4B61-A433-12AB7848F7EA}" presName="sibTrans" presStyleCnt="0"/>
      <dgm:spPr/>
    </dgm:pt>
    <dgm:pt modelId="{76830DD4-EC76-497E-B0B0-83B121309033}" type="pres">
      <dgm:prSet presAssocID="{BA4CB55F-3877-440D-AFD4-18205EDB6127}" presName="node" presStyleLbl="node1" presStyleIdx="11" presStyleCnt="18">
        <dgm:presLayoutVars>
          <dgm:bulletEnabled val="1"/>
        </dgm:presLayoutVars>
      </dgm:prSet>
      <dgm:spPr/>
    </dgm:pt>
    <dgm:pt modelId="{2B5F76B2-2A9C-4DB1-B469-702B7F19947F}" type="pres">
      <dgm:prSet presAssocID="{B7436A4C-8D40-4E73-8C2E-6DAA4611963A}" presName="sibTrans" presStyleCnt="0"/>
      <dgm:spPr/>
    </dgm:pt>
    <dgm:pt modelId="{5CBDC5DD-B710-4413-81A7-E39CD8EE9FBE}" type="pres">
      <dgm:prSet presAssocID="{71591585-DEEF-431C-9113-D8577508D3ED}" presName="node" presStyleLbl="node1" presStyleIdx="12" presStyleCnt="18">
        <dgm:presLayoutVars>
          <dgm:bulletEnabled val="1"/>
        </dgm:presLayoutVars>
      </dgm:prSet>
      <dgm:spPr/>
    </dgm:pt>
    <dgm:pt modelId="{B7930A16-FCAE-46BC-BFD9-33EE05DB0844}" type="pres">
      <dgm:prSet presAssocID="{44C4B1D9-96D8-4253-A08D-793583EE9676}" presName="sibTrans" presStyleCnt="0"/>
      <dgm:spPr/>
    </dgm:pt>
    <dgm:pt modelId="{716FE506-1C19-4937-B355-A0EF0CD2A565}" type="pres">
      <dgm:prSet presAssocID="{7A202DE9-295C-4204-A864-5D4738E3C521}" presName="node" presStyleLbl="node1" presStyleIdx="13" presStyleCnt="18">
        <dgm:presLayoutVars>
          <dgm:bulletEnabled val="1"/>
        </dgm:presLayoutVars>
      </dgm:prSet>
      <dgm:spPr/>
    </dgm:pt>
    <dgm:pt modelId="{D3E8D6BD-5821-499E-8DA1-E180B2B1E034}" type="pres">
      <dgm:prSet presAssocID="{A9230379-66B8-487E-B7B7-1D8D630AF982}" presName="sibTrans" presStyleCnt="0"/>
      <dgm:spPr/>
    </dgm:pt>
    <dgm:pt modelId="{665AF4E7-882A-42D8-A0D9-672784AC8227}" type="pres">
      <dgm:prSet presAssocID="{6DF65445-1FAB-44EB-B91C-FDED10A4E241}" presName="node" presStyleLbl="node1" presStyleIdx="14" presStyleCnt="18">
        <dgm:presLayoutVars>
          <dgm:bulletEnabled val="1"/>
        </dgm:presLayoutVars>
      </dgm:prSet>
      <dgm:spPr/>
    </dgm:pt>
    <dgm:pt modelId="{411C7438-A4BD-4F31-9C42-7587B0071927}" type="pres">
      <dgm:prSet presAssocID="{FD236704-B266-441D-9F48-5B517DBE3139}" presName="sibTrans" presStyleCnt="0"/>
      <dgm:spPr/>
    </dgm:pt>
    <dgm:pt modelId="{A4BE7318-B1A6-483E-8BBD-E27BBB7B03F8}" type="pres">
      <dgm:prSet presAssocID="{FF4E7009-4F29-4FF6-A8FE-A384B44AA75E}" presName="node" presStyleLbl="node1" presStyleIdx="15" presStyleCnt="18">
        <dgm:presLayoutVars>
          <dgm:bulletEnabled val="1"/>
        </dgm:presLayoutVars>
      </dgm:prSet>
      <dgm:spPr/>
    </dgm:pt>
    <dgm:pt modelId="{F83D17D7-120F-46AA-95BE-89842F87FAD2}" type="pres">
      <dgm:prSet presAssocID="{2E6C9054-EEF7-4EBD-A8B6-5335C3752B80}" presName="sibTrans" presStyleCnt="0"/>
      <dgm:spPr/>
    </dgm:pt>
    <dgm:pt modelId="{0D629935-420D-46E2-9986-784DA00CBF5F}" type="pres">
      <dgm:prSet presAssocID="{BE026382-50EE-4BE9-9123-8ED90DB59D7D}" presName="node" presStyleLbl="node1" presStyleIdx="16" presStyleCnt="18">
        <dgm:presLayoutVars>
          <dgm:bulletEnabled val="1"/>
        </dgm:presLayoutVars>
      </dgm:prSet>
      <dgm:spPr/>
    </dgm:pt>
    <dgm:pt modelId="{DE0C1F2C-67B8-4CD2-BD23-6562598F0671}" type="pres">
      <dgm:prSet presAssocID="{211ED11E-1020-4FDC-B05D-3A03EDA5475A}" presName="sibTrans" presStyleCnt="0"/>
      <dgm:spPr/>
    </dgm:pt>
    <dgm:pt modelId="{8F267BC4-3F8B-49BF-B06B-6FC0611658BF}" type="pres">
      <dgm:prSet presAssocID="{15798FB5-AB87-45BC-AAA7-76186C267A0E}" presName="node" presStyleLbl="node1" presStyleIdx="17" presStyleCnt="18">
        <dgm:presLayoutVars>
          <dgm:bulletEnabled val="1"/>
        </dgm:presLayoutVars>
      </dgm:prSet>
      <dgm:spPr/>
    </dgm:pt>
  </dgm:ptLst>
  <dgm:cxnLst>
    <dgm:cxn modelId="{02154B06-61D0-42D6-94BB-5D1C6EF7E26E}" srcId="{5DF6CF2C-8BD1-48FB-9319-7D340E9134E9}" destId="{15798FB5-AB87-45BC-AAA7-76186C267A0E}" srcOrd="17" destOrd="0" parTransId="{B51108E8-DC2E-48C0-8209-5EAF5A714085}" sibTransId="{6F06812C-9C03-47F0-8443-8FB39E5C70D6}"/>
    <dgm:cxn modelId="{CB0D0815-E5DB-4824-9895-5C1B6CCABF18}" type="presOf" srcId="{5DF6CF2C-8BD1-48FB-9319-7D340E9134E9}" destId="{CAAA645F-4E79-4616-8671-36B3E6855058}" srcOrd="0" destOrd="0" presId="urn:microsoft.com/office/officeart/2005/8/layout/default"/>
    <dgm:cxn modelId="{5F8F6C16-9F2F-407B-BB41-D17588FCEA83}" type="presOf" srcId="{6007D1EC-1AFE-4EC8-A890-9F43A2CDC05D}" destId="{1C4119AC-C4C1-45D5-B220-7C07D5159962}" srcOrd="0" destOrd="0" presId="urn:microsoft.com/office/officeart/2005/8/layout/default"/>
    <dgm:cxn modelId="{425AE419-D013-490D-91EF-CD90B03193F3}" type="presOf" srcId="{AF5BAB8C-72AA-48F9-B23E-59AC4EA6E878}" destId="{EA63412F-316B-40AB-A492-A0CB9958F27F}" srcOrd="0" destOrd="0" presId="urn:microsoft.com/office/officeart/2005/8/layout/default"/>
    <dgm:cxn modelId="{E9939F1D-2251-4ABF-805D-28A2569DDD75}" type="presOf" srcId="{15798FB5-AB87-45BC-AAA7-76186C267A0E}" destId="{8F267BC4-3F8B-49BF-B06B-6FC0611658BF}" srcOrd="0" destOrd="0" presId="urn:microsoft.com/office/officeart/2005/8/layout/default"/>
    <dgm:cxn modelId="{4F0D0D22-7A42-4AC7-AEA8-34E8574D5B40}" type="presOf" srcId="{B1254E37-6887-4B31-8CA6-95CBC0E66FAE}" destId="{E6EFFA29-9E46-470E-AA9D-85ADB6A4ED19}" srcOrd="0" destOrd="0" presId="urn:microsoft.com/office/officeart/2005/8/layout/default"/>
    <dgm:cxn modelId="{A9AAEE24-B38C-488D-B561-4A20DF180188}" srcId="{5DF6CF2C-8BD1-48FB-9319-7D340E9134E9}" destId="{2A9F5BD0-FB5C-4BEA-922A-7BFAF8D180D4}" srcOrd="7" destOrd="0" parTransId="{5C6A1E5D-FF71-4037-8643-F9E8D18C7C94}" sibTransId="{A64EE46C-4B80-489F-BF2F-957E4EDF459B}"/>
    <dgm:cxn modelId="{A84B1E27-9F8A-4069-90B2-520A4C780812}" type="presOf" srcId="{B4C0FA88-0ACA-421A-9C32-59F5524E2D50}" destId="{50097D6E-F810-445F-A349-0BB519E8C5D1}" srcOrd="0" destOrd="0" presId="urn:microsoft.com/office/officeart/2005/8/layout/default"/>
    <dgm:cxn modelId="{35CC8B28-0203-410D-B6EE-650BA050AEC6}" srcId="{5DF6CF2C-8BD1-48FB-9319-7D340E9134E9}" destId="{BA4CB55F-3877-440D-AFD4-18205EDB6127}" srcOrd="11" destOrd="0" parTransId="{39E81583-2809-4535-8E56-8DAFDBFDAA03}" sibTransId="{B7436A4C-8D40-4E73-8C2E-6DAA4611963A}"/>
    <dgm:cxn modelId="{8870A028-89B1-49F7-A4A3-D19D675FA84B}" srcId="{5DF6CF2C-8BD1-48FB-9319-7D340E9134E9}" destId="{BE026382-50EE-4BE9-9123-8ED90DB59D7D}" srcOrd="16" destOrd="0" parTransId="{733C42CB-7C71-4949-A704-7B2D9EDAD21A}" sibTransId="{211ED11E-1020-4FDC-B05D-3A03EDA5475A}"/>
    <dgm:cxn modelId="{1677F528-CA86-49BE-9047-940D75C12596}" srcId="{5DF6CF2C-8BD1-48FB-9319-7D340E9134E9}" destId="{7B841BB5-D992-45E2-BFA7-DA27FF6C6B1F}" srcOrd="3" destOrd="0" parTransId="{73F33E47-EEAB-44B7-BBCA-1D49C83D3F1E}" sibTransId="{CD7CF9D7-C109-4664-9BA6-A6A72E9171A0}"/>
    <dgm:cxn modelId="{BBD0A730-3900-4CBC-A565-59CD919CD2F8}" srcId="{5DF6CF2C-8BD1-48FB-9319-7D340E9134E9}" destId="{7285961C-730C-499A-B4B1-68222F4D2EBD}" srcOrd="4" destOrd="0" parTransId="{C23BD156-F767-43FF-8231-F44948E99837}" sibTransId="{9765E451-FB4A-4033-B8C8-171ECEDAC75D}"/>
    <dgm:cxn modelId="{2F2DB039-E17A-4AFB-90DA-9FEEA5664117}" type="presOf" srcId="{2A9F5BD0-FB5C-4BEA-922A-7BFAF8D180D4}" destId="{50900EE9-2A56-4065-94D6-808128C991AB}" srcOrd="0" destOrd="0" presId="urn:microsoft.com/office/officeart/2005/8/layout/default"/>
    <dgm:cxn modelId="{4338AF5D-B452-435F-B4A6-1E94CB45BE8C}" srcId="{5DF6CF2C-8BD1-48FB-9319-7D340E9134E9}" destId="{71591585-DEEF-431C-9113-D8577508D3ED}" srcOrd="12" destOrd="0" parTransId="{C57318B9-BBC9-4A2D-8302-27AC8C6C354B}" sibTransId="{44C4B1D9-96D8-4253-A08D-793583EE9676}"/>
    <dgm:cxn modelId="{6BD60E5E-9963-4B28-8059-7F7C0D77379F}" srcId="{5DF6CF2C-8BD1-48FB-9319-7D340E9134E9}" destId="{11E8AD2B-22B6-4E66-9F25-69DEAD29E1AB}" srcOrd="0" destOrd="0" parTransId="{B1F34476-9037-474B-85AD-E15FB2997340}" sibTransId="{A1E1FFC6-82D3-40C4-9A01-29B657B4FA3B}"/>
    <dgm:cxn modelId="{4F70ED43-0FB6-48AE-AC17-CC0D456C1E47}" srcId="{5DF6CF2C-8BD1-48FB-9319-7D340E9134E9}" destId="{7FC24683-95A4-4021-B8CC-798C543C0968}" srcOrd="2" destOrd="0" parTransId="{5EA2470C-4E79-454A-BF45-1E5A23435D2D}" sibTransId="{2DF3A85F-D719-47FD-96A6-5524CD8A9420}"/>
    <dgm:cxn modelId="{1AC8CF64-F55E-4B29-B138-1603A82FCCA7}" type="presOf" srcId="{46963BA5-1977-42C3-AF98-8F35A062DCF0}" destId="{27FF0E57-3B39-4F13-8157-7A9DEC9EF216}" srcOrd="0" destOrd="0" presId="urn:microsoft.com/office/officeart/2005/8/layout/default"/>
    <dgm:cxn modelId="{5C107E4A-7229-4D48-BEDF-37993C860B2C}" type="presOf" srcId="{FF4E7009-4F29-4FF6-A8FE-A384B44AA75E}" destId="{A4BE7318-B1A6-483E-8BBD-E27BBB7B03F8}" srcOrd="0" destOrd="0" presId="urn:microsoft.com/office/officeart/2005/8/layout/default"/>
    <dgm:cxn modelId="{73140154-96B9-4A96-834E-3AFEA5395CE8}" srcId="{5DF6CF2C-8BD1-48FB-9319-7D340E9134E9}" destId="{AF5BAB8C-72AA-48F9-B23E-59AC4EA6E878}" srcOrd="1" destOrd="0" parTransId="{7D48E26B-F32E-4C97-AF98-D488577EF07C}" sibTransId="{6734FBD9-BB9C-4390-A535-E147EC4B0A24}"/>
    <dgm:cxn modelId="{225BB254-A348-4125-9C5A-44721AF1AC0B}" type="presOf" srcId="{BA4CB55F-3877-440D-AFD4-18205EDB6127}" destId="{76830DD4-EC76-497E-B0B0-83B121309033}" srcOrd="0" destOrd="0" presId="urn:microsoft.com/office/officeart/2005/8/layout/default"/>
    <dgm:cxn modelId="{FD55F977-EC2B-4218-8EDB-A8C0CCA312C7}" type="presOf" srcId="{6DF65445-1FAB-44EB-B91C-FDED10A4E241}" destId="{665AF4E7-882A-42D8-A0D9-672784AC8227}" srcOrd="0" destOrd="0" presId="urn:microsoft.com/office/officeart/2005/8/layout/default"/>
    <dgm:cxn modelId="{1B648159-0E91-4140-B3C3-5AE17C16CB44}" srcId="{5DF6CF2C-8BD1-48FB-9319-7D340E9134E9}" destId="{6DF65445-1FAB-44EB-B91C-FDED10A4E241}" srcOrd="14" destOrd="0" parTransId="{BF9E8160-9363-4556-BA2D-CE4750E083CC}" sibTransId="{FD236704-B266-441D-9F48-5B517DBE3139}"/>
    <dgm:cxn modelId="{E93B9079-7233-422D-BCA9-17799E27731C}" srcId="{5DF6CF2C-8BD1-48FB-9319-7D340E9134E9}" destId="{B4C0FA88-0ACA-421A-9C32-59F5524E2D50}" srcOrd="5" destOrd="0" parTransId="{392A076B-B4BC-4263-9A72-7E694EDE9046}" sibTransId="{51FCFD4A-1876-4666-B357-10BEC0709BF0}"/>
    <dgm:cxn modelId="{130B328A-2B19-4BA1-9E26-E2FC7E4B972D}" srcId="{5DF6CF2C-8BD1-48FB-9319-7D340E9134E9}" destId="{B1254E37-6887-4B31-8CA6-95CBC0E66FAE}" srcOrd="9" destOrd="0" parTransId="{AD4EE39D-E5CB-4DEC-9283-C9AAFF90C489}" sibTransId="{16812622-7F1A-4EA2-B104-86F0DDBE524B}"/>
    <dgm:cxn modelId="{3F1BE68E-E84F-4BB8-8340-2C73AEC3CC03}" srcId="{5DF6CF2C-8BD1-48FB-9319-7D340E9134E9}" destId="{7A202DE9-295C-4204-A864-5D4738E3C521}" srcOrd="13" destOrd="0" parTransId="{CEAAE1DB-376E-4ACD-B694-2DC612F4CF96}" sibTransId="{A9230379-66B8-487E-B7B7-1D8D630AF982}"/>
    <dgm:cxn modelId="{9FAD428F-58BC-4546-8573-435730AC5FCA}" type="presOf" srcId="{7A202DE9-295C-4204-A864-5D4738E3C521}" destId="{716FE506-1C19-4937-B355-A0EF0CD2A565}" srcOrd="0" destOrd="0" presId="urn:microsoft.com/office/officeart/2005/8/layout/default"/>
    <dgm:cxn modelId="{636B8A9D-87E8-4C8C-A6C9-FB786B6256DE}" type="presOf" srcId="{7285961C-730C-499A-B4B1-68222F4D2EBD}" destId="{D859488A-665C-426A-878E-84A1E7A5E093}" srcOrd="0" destOrd="0" presId="urn:microsoft.com/office/officeart/2005/8/layout/default"/>
    <dgm:cxn modelId="{EED222A4-CF71-42FD-9697-CEBFA2D09E87}" type="presOf" srcId="{7B841BB5-D992-45E2-BFA7-DA27FF6C6B1F}" destId="{81FB8D76-607C-4050-B268-DA0CCE2AA873}" srcOrd="0" destOrd="0" presId="urn:microsoft.com/office/officeart/2005/8/layout/default"/>
    <dgm:cxn modelId="{0FDB1BB5-24B1-40C2-B649-BCF0D3635855}" srcId="{5DF6CF2C-8BD1-48FB-9319-7D340E9134E9}" destId="{FF4E7009-4F29-4FF6-A8FE-A384B44AA75E}" srcOrd="15" destOrd="0" parTransId="{FBE49804-B57F-4777-8A1D-2E8B8C69F9A5}" sibTransId="{2E6C9054-EEF7-4EBD-A8B6-5335C3752B80}"/>
    <dgm:cxn modelId="{876344C8-30FE-4A54-AF93-2498E8A3D7B6}" srcId="{5DF6CF2C-8BD1-48FB-9319-7D340E9134E9}" destId="{6007D1EC-1AFE-4EC8-A890-9F43A2CDC05D}" srcOrd="6" destOrd="0" parTransId="{65941B39-EAC4-41BD-98F1-A92FB2C8DD67}" sibTransId="{BD514E91-8D2E-45D0-894F-A82B2E528D21}"/>
    <dgm:cxn modelId="{2FC142CC-1E39-45A3-8303-E3760FD63BEB}" srcId="{5DF6CF2C-8BD1-48FB-9319-7D340E9134E9}" destId="{46963BA5-1977-42C3-AF98-8F35A062DCF0}" srcOrd="8" destOrd="0" parTransId="{0D58A4A1-6322-43A4-AE04-5BB7426215D9}" sibTransId="{E6182F35-E822-4989-81D6-44B78D7A8D82}"/>
    <dgm:cxn modelId="{F1B5D1CF-63A7-4667-AA1B-6851C683B8C8}" type="presOf" srcId="{7FC24683-95A4-4021-B8CC-798C543C0968}" destId="{6A7807AD-51D1-4E6A-9EE9-975F6E84130C}" srcOrd="0" destOrd="0" presId="urn:microsoft.com/office/officeart/2005/8/layout/default"/>
    <dgm:cxn modelId="{36EBF6DD-C9A9-4AE0-839E-73E8F89C5DD4}" type="presOf" srcId="{AB26B22C-E946-4D15-A546-2E0FAFD6A188}" destId="{8C978F8E-3255-4213-A573-57AA39FCB485}" srcOrd="0" destOrd="0" presId="urn:microsoft.com/office/officeart/2005/8/layout/default"/>
    <dgm:cxn modelId="{CCE7CDDF-2DE8-4F9A-9F12-B9FEC64F0263}" srcId="{5DF6CF2C-8BD1-48FB-9319-7D340E9134E9}" destId="{AB26B22C-E946-4D15-A546-2E0FAFD6A188}" srcOrd="10" destOrd="0" parTransId="{3D6CB87A-EB8F-4414-9A0E-BC8CA279BF87}" sibTransId="{47F36767-9050-4B61-A433-12AB7848F7EA}"/>
    <dgm:cxn modelId="{2954E6F0-7ADE-4DF2-ACCB-166F3044C090}" type="presOf" srcId="{11E8AD2B-22B6-4E66-9F25-69DEAD29E1AB}" destId="{CD0AE89E-1CA6-4B1C-8B51-DDD07F64AB17}" srcOrd="0" destOrd="0" presId="urn:microsoft.com/office/officeart/2005/8/layout/default"/>
    <dgm:cxn modelId="{C80373F4-2DCB-46F9-9980-27644F89B10B}" type="presOf" srcId="{71591585-DEEF-431C-9113-D8577508D3ED}" destId="{5CBDC5DD-B710-4413-81A7-E39CD8EE9FBE}" srcOrd="0" destOrd="0" presId="urn:microsoft.com/office/officeart/2005/8/layout/default"/>
    <dgm:cxn modelId="{FB88E2FB-B443-4C50-8576-C87AB8825162}" type="presOf" srcId="{BE026382-50EE-4BE9-9123-8ED90DB59D7D}" destId="{0D629935-420D-46E2-9986-784DA00CBF5F}" srcOrd="0" destOrd="0" presId="urn:microsoft.com/office/officeart/2005/8/layout/default"/>
    <dgm:cxn modelId="{1D083395-2F60-4654-A5A6-29B12E990D3E}" type="presParOf" srcId="{CAAA645F-4E79-4616-8671-36B3E6855058}" destId="{CD0AE89E-1CA6-4B1C-8B51-DDD07F64AB17}" srcOrd="0" destOrd="0" presId="urn:microsoft.com/office/officeart/2005/8/layout/default"/>
    <dgm:cxn modelId="{BE3E75E4-C770-44A6-9F2F-04C583EF1BD8}" type="presParOf" srcId="{CAAA645F-4E79-4616-8671-36B3E6855058}" destId="{A5A12C14-7A81-4625-9790-36FF97E72AE2}" srcOrd="1" destOrd="0" presId="urn:microsoft.com/office/officeart/2005/8/layout/default"/>
    <dgm:cxn modelId="{8FEC9587-699B-41B2-A236-08D92AEC319C}" type="presParOf" srcId="{CAAA645F-4E79-4616-8671-36B3E6855058}" destId="{EA63412F-316B-40AB-A492-A0CB9958F27F}" srcOrd="2" destOrd="0" presId="urn:microsoft.com/office/officeart/2005/8/layout/default"/>
    <dgm:cxn modelId="{CA308A94-3F71-4070-B79C-A366F874BBA6}" type="presParOf" srcId="{CAAA645F-4E79-4616-8671-36B3E6855058}" destId="{CBC2CF47-51F6-46D6-80AC-69662749BCED}" srcOrd="3" destOrd="0" presId="urn:microsoft.com/office/officeart/2005/8/layout/default"/>
    <dgm:cxn modelId="{2BE13CF2-7D57-4884-BDFB-0C731E3478F6}" type="presParOf" srcId="{CAAA645F-4E79-4616-8671-36B3E6855058}" destId="{6A7807AD-51D1-4E6A-9EE9-975F6E84130C}" srcOrd="4" destOrd="0" presId="urn:microsoft.com/office/officeart/2005/8/layout/default"/>
    <dgm:cxn modelId="{3D8ECAF5-3CA5-4F48-9421-08D02431F15D}" type="presParOf" srcId="{CAAA645F-4E79-4616-8671-36B3E6855058}" destId="{2EB58F12-D5FC-429D-AEBC-926F477F7C89}" srcOrd="5" destOrd="0" presId="urn:microsoft.com/office/officeart/2005/8/layout/default"/>
    <dgm:cxn modelId="{765C8B13-8E59-44FA-BA5F-A6E1446F65AD}" type="presParOf" srcId="{CAAA645F-4E79-4616-8671-36B3E6855058}" destId="{81FB8D76-607C-4050-B268-DA0CCE2AA873}" srcOrd="6" destOrd="0" presId="urn:microsoft.com/office/officeart/2005/8/layout/default"/>
    <dgm:cxn modelId="{BCDFFB35-FA06-4F06-AC04-51640AE56CEF}" type="presParOf" srcId="{CAAA645F-4E79-4616-8671-36B3E6855058}" destId="{80DEFE98-E486-4710-9BC4-3F3B6CABC5B9}" srcOrd="7" destOrd="0" presId="urn:microsoft.com/office/officeart/2005/8/layout/default"/>
    <dgm:cxn modelId="{BDB65AFE-C028-49F4-BEB3-9892E81C490E}" type="presParOf" srcId="{CAAA645F-4E79-4616-8671-36B3E6855058}" destId="{D859488A-665C-426A-878E-84A1E7A5E093}" srcOrd="8" destOrd="0" presId="urn:microsoft.com/office/officeart/2005/8/layout/default"/>
    <dgm:cxn modelId="{32DB2248-4D44-4939-91A5-EB570F34CF04}" type="presParOf" srcId="{CAAA645F-4E79-4616-8671-36B3E6855058}" destId="{73932AD8-6E70-446B-A34D-9BE36D5CB4A0}" srcOrd="9" destOrd="0" presId="urn:microsoft.com/office/officeart/2005/8/layout/default"/>
    <dgm:cxn modelId="{7721FC08-1397-43FF-A7C4-3AF84109A07F}" type="presParOf" srcId="{CAAA645F-4E79-4616-8671-36B3E6855058}" destId="{50097D6E-F810-445F-A349-0BB519E8C5D1}" srcOrd="10" destOrd="0" presId="urn:microsoft.com/office/officeart/2005/8/layout/default"/>
    <dgm:cxn modelId="{45CE4475-D8CA-4E7C-922A-3C6AB18BA4F7}" type="presParOf" srcId="{CAAA645F-4E79-4616-8671-36B3E6855058}" destId="{D80712EA-585C-4345-809A-D2CFA1BC3C42}" srcOrd="11" destOrd="0" presId="urn:microsoft.com/office/officeart/2005/8/layout/default"/>
    <dgm:cxn modelId="{E2DB481F-541F-4387-BBE9-E78ECED2BC0B}" type="presParOf" srcId="{CAAA645F-4E79-4616-8671-36B3E6855058}" destId="{1C4119AC-C4C1-45D5-B220-7C07D5159962}" srcOrd="12" destOrd="0" presId="urn:microsoft.com/office/officeart/2005/8/layout/default"/>
    <dgm:cxn modelId="{2F24601A-A588-48A1-8F7C-97F9D8561A4B}" type="presParOf" srcId="{CAAA645F-4E79-4616-8671-36B3E6855058}" destId="{BA3580E2-EFFC-488E-AEC8-97DF30800BAD}" srcOrd="13" destOrd="0" presId="urn:microsoft.com/office/officeart/2005/8/layout/default"/>
    <dgm:cxn modelId="{D65FDB87-9DB0-40F7-9E3C-B021F1CFFAF9}" type="presParOf" srcId="{CAAA645F-4E79-4616-8671-36B3E6855058}" destId="{50900EE9-2A56-4065-94D6-808128C991AB}" srcOrd="14" destOrd="0" presId="urn:microsoft.com/office/officeart/2005/8/layout/default"/>
    <dgm:cxn modelId="{94C0F722-6EEC-4F70-8E01-8F27157E2D30}" type="presParOf" srcId="{CAAA645F-4E79-4616-8671-36B3E6855058}" destId="{67EF1CCB-6879-4F0E-B90C-F4006593E79F}" srcOrd="15" destOrd="0" presId="urn:microsoft.com/office/officeart/2005/8/layout/default"/>
    <dgm:cxn modelId="{10F56EC9-24FE-40CB-BB45-A1FF6C64DAD9}" type="presParOf" srcId="{CAAA645F-4E79-4616-8671-36B3E6855058}" destId="{27FF0E57-3B39-4F13-8157-7A9DEC9EF216}" srcOrd="16" destOrd="0" presId="urn:microsoft.com/office/officeart/2005/8/layout/default"/>
    <dgm:cxn modelId="{7DF98412-C193-4389-8CC5-192681B52A21}" type="presParOf" srcId="{CAAA645F-4E79-4616-8671-36B3E6855058}" destId="{BAFCD7AA-5E1F-4919-AC21-9DC23E8D9167}" srcOrd="17" destOrd="0" presId="urn:microsoft.com/office/officeart/2005/8/layout/default"/>
    <dgm:cxn modelId="{12ECEEC9-2991-45A0-B611-0168F783D8AE}" type="presParOf" srcId="{CAAA645F-4E79-4616-8671-36B3E6855058}" destId="{E6EFFA29-9E46-470E-AA9D-85ADB6A4ED19}" srcOrd="18" destOrd="0" presId="urn:microsoft.com/office/officeart/2005/8/layout/default"/>
    <dgm:cxn modelId="{AC21AB1F-955B-4C53-8061-FC3CB957B16A}" type="presParOf" srcId="{CAAA645F-4E79-4616-8671-36B3E6855058}" destId="{F637FA55-159C-4254-83E6-781035A32AEA}" srcOrd="19" destOrd="0" presId="urn:microsoft.com/office/officeart/2005/8/layout/default"/>
    <dgm:cxn modelId="{424367D5-12C1-4A8D-B3B3-4D4FA334FE09}" type="presParOf" srcId="{CAAA645F-4E79-4616-8671-36B3E6855058}" destId="{8C978F8E-3255-4213-A573-57AA39FCB485}" srcOrd="20" destOrd="0" presId="urn:microsoft.com/office/officeart/2005/8/layout/default"/>
    <dgm:cxn modelId="{D2C0E28A-08EB-4A6B-82B0-0CD4DA275DDF}" type="presParOf" srcId="{CAAA645F-4E79-4616-8671-36B3E6855058}" destId="{AD72EA4E-07F9-41F5-AB9B-AD0D5C7A5D06}" srcOrd="21" destOrd="0" presId="urn:microsoft.com/office/officeart/2005/8/layout/default"/>
    <dgm:cxn modelId="{AC3FF31B-6945-4769-B506-A26C3B6AD8D5}" type="presParOf" srcId="{CAAA645F-4E79-4616-8671-36B3E6855058}" destId="{76830DD4-EC76-497E-B0B0-83B121309033}" srcOrd="22" destOrd="0" presId="urn:microsoft.com/office/officeart/2005/8/layout/default"/>
    <dgm:cxn modelId="{94235476-08F8-4E45-A10B-9B561E9EB06D}" type="presParOf" srcId="{CAAA645F-4E79-4616-8671-36B3E6855058}" destId="{2B5F76B2-2A9C-4DB1-B469-702B7F19947F}" srcOrd="23" destOrd="0" presId="urn:microsoft.com/office/officeart/2005/8/layout/default"/>
    <dgm:cxn modelId="{B588CD9B-C84A-4658-A8A9-ED5491366688}" type="presParOf" srcId="{CAAA645F-4E79-4616-8671-36B3E6855058}" destId="{5CBDC5DD-B710-4413-81A7-E39CD8EE9FBE}" srcOrd="24" destOrd="0" presId="urn:microsoft.com/office/officeart/2005/8/layout/default"/>
    <dgm:cxn modelId="{1AD1F343-0CD4-48ED-971D-DDA399DA5954}" type="presParOf" srcId="{CAAA645F-4E79-4616-8671-36B3E6855058}" destId="{B7930A16-FCAE-46BC-BFD9-33EE05DB0844}" srcOrd="25" destOrd="0" presId="urn:microsoft.com/office/officeart/2005/8/layout/default"/>
    <dgm:cxn modelId="{4FEDB481-B5D6-4357-B704-C5C27FBEF372}" type="presParOf" srcId="{CAAA645F-4E79-4616-8671-36B3E6855058}" destId="{716FE506-1C19-4937-B355-A0EF0CD2A565}" srcOrd="26" destOrd="0" presId="urn:microsoft.com/office/officeart/2005/8/layout/default"/>
    <dgm:cxn modelId="{68C5161F-FE27-4C40-AE54-2571FB914EF7}" type="presParOf" srcId="{CAAA645F-4E79-4616-8671-36B3E6855058}" destId="{D3E8D6BD-5821-499E-8DA1-E180B2B1E034}" srcOrd="27" destOrd="0" presId="urn:microsoft.com/office/officeart/2005/8/layout/default"/>
    <dgm:cxn modelId="{D3CEC645-3434-4004-AF64-6C619B4DD882}" type="presParOf" srcId="{CAAA645F-4E79-4616-8671-36B3E6855058}" destId="{665AF4E7-882A-42D8-A0D9-672784AC8227}" srcOrd="28" destOrd="0" presId="urn:microsoft.com/office/officeart/2005/8/layout/default"/>
    <dgm:cxn modelId="{E7F2D709-0077-49AA-AB09-1720DF3C8FB9}" type="presParOf" srcId="{CAAA645F-4E79-4616-8671-36B3E6855058}" destId="{411C7438-A4BD-4F31-9C42-7587B0071927}" srcOrd="29" destOrd="0" presId="urn:microsoft.com/office/officeart/2005/8/layout/default"/>
    <dgm:cxn modelId="{20222AAC-70D8-4D31-8C9C-B524700ED36E}" type="presParOf" srcId="{CAAA645F-4E79-4616-8671-36B3E6855058}" destId="{A4BE7318-B1A6-483E-8BBD-E27BBB7B03F8}" srcOrd="30" destOrd="0" presId="urn:microsoft.com/office/officeart/2005/8/layout/default"/>
    <dgm:cxn modelId="{BD32B9BC-86F5-4C0F-A8C2-1EDAD419B1E5}" type="presParOf" srcId="{CAAA645F-4E79-4616-8671-36B3E6855058}" destId="{F83D17D7-120F-46AA-95BE-89842F87FAD2}" srcOrd="31" destOrd="0" presId="urn:microsoft.com/office/officeart/2005/8/layout/default"/>
    <dgm:cxn modelId="{281F9DA8-B45E-4401-B57A-595F5B7792B3}" type="presParOf" srcId="{CAAA645F-4E79-4616-8671-36B3E6855058}" destId="{0D629935-420D-46E2-9986-784DA00CBF5F}" srcOrd="32" destOrd="0" presId="urn:microsoft.com/office/officeart/2005/8/layout/default"/>
    <dgm:cxn modelId="{F8D59DCD-3E69-4CEB-9730-DF84A50471A4}" type="presParOf" srcId="{CAAA645F-4E79-4616-8671-36B3E6855058}" destId="{DE0C1F2C-67B8-4CD2-BD23-6562598F0671}" srcOrd="33" destOrd="0" presId="urn:microsoft.com/office/officeart/2005/8/layout/default"/>
    <dgm:cxn modelId="{4848ABFE-4E5D-423C-AD93-192EAF20188E}" type="presParOf" srcId="{CAAA645F-4E79-4616-8671-36B3E6855058}" destId="{8F267BC4-3F8B-49BF-B06B-6FC0611658BF}" srcOrd="3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414BDC9-7CD7-4467-B225-57309053BD2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1928F34-5CD2-4A79-9E60-D65C310C72DF}">
      <dgm:prSet/>
      <dgm:spPr/>
      <dgm:t>
        <a:bodyPr/>
        <a:lstStyle/>
        <a:p>
          <a:r>
            <a:rPr lang="en-GB" dirty="0"/>
            <a:t>Council for healthcare regulatory excellence (2007) Learning about sexual boundaries between healthcare professionals and patients. A report on education and training. Retrieved from </a:t>
          </a:r>
          <a:r>
            <a:rPr lang="en-GB" u="sng" dirty="0">
              <a:hlinkClick xmlns:r="http://schemas.openxmlformats.org/officeDocument/2006/relationships" r:id="rId1"/>
            </a:rPr>
            <a:t>CHRE 36pp A4 Sexual </a:t>
          </a:r>
          <a:r>
            <a:rPr lang="en-GB" u="sng" dirty="0" err="1">
              <a:hlinkClick xmlns:r="http://schemas.openxmlformats.org/officeDocument/2006/relationships" r:id="rId1"/>
            </a:rPr>
            <a:t>Boundaries.qxd</a:t>
          </a:r>
          <a:r>
            <a:rPr lang="en-GB" u="sng" dirty="0">
              <a:hlinkClick xmlns:r="http://schemas.openxmlformats.org/officeDocument/2006/relationships" r:id="rId1"/>
            </a:rPr>
            <a:t> (professionalstandards.org.uk)</a:t>
          </a:r>
          <a:endParaRPr lang="en-US" dirty="0"/>
        </a:p>
      </dgm:t>
    </dgm:pt>
    <dgm:pt modelId="{FAC31841-1538-4D38-9120-BE2BCD108872}" type="parTrans" cxnId="{FFDF0385-2CE5-4439-B487-F21C67D85EA0}">
      <dgm:prSet/>
      <dgm:spPr/>
      <dgm:t>
        <a:bodyPr/>
        <a:lstStyle/>
        <a:p>
          <a:endParaRPr lang="en-US"/>
        </a:p>
      </dgm:t>
    </dgm:pt>
    <dgm:pt modelId="{E6BEB8BE-F58A-4F4F-82EA-425DA8BA2A3D}" type="sibTrans" cxnId="{FFDF0385-2CE5-4439-B487-F21C67D85EA0}">
      <dgm:prSet/>
      <dgm:spPr/>
      <dgm:t>
        <a:bodyPr/>
        <a:lstStyle/>
        <a:p>
          <a:endParaRPr lang="en-US"/>
        </a:p>
      </dgm:t>
    </dgm:pt>
    <dgm:pt modelId="{1FB412F8-662B-4094-B36F-B49BB74051BB}">
      <dgm:prSet/>
      <dgm:spPr/>
      <dgm:t>
        <a:bodyPr/>
        <a:lstStyle/>
        <a:p>
          <a:r>
            <a:rPr lang="en-GB" dirty="0"/>
            <a:t>Kent (2017) What do counsellors and psychotherapists mean by ‘professional boundaries’. Retrieved from </a:t>
          </a:r>
          <a:r>
            <a:rPr lang="en-GB" u="sng" dirty="0">
              <a:hlinkClick xmlns:r="http://schemas.openxmlformats.org/officeDocument/2006/relationships" r:id="rId2"/>
            </a:rPr>
            <a:t>bacp-what-therapists-mean-by-professional-boundaries-c4.pdf</a:t>
          </a:r>
          <a:endParaRPr lang="en-US" dirty="0"/>
        </a:p>
      </dgm:t>
    </dgm:pt>
    <dgm:pt modelId="{9A295B01-7A5C-45D8-BBA1-6B10898D22CE}" type="parTrans" cxnId="{4EB780E7-7201-47DC-97E0-8A0C7CFF0822}">
      <dgm:prSet/>
      <dgm:spPr/>
      <dgm:t>
        <a:bodyPr/>
        <a:lstStyle/>
        <a:p>
          <a:endParaRPr lang="en-US"/>
        </a:p>
      </dgm:t>
    </dgm:pt>
    <dgm:pt modelId="{F25B0D04-C683-43D6-B433-96ACD406C1F9}" type="sibTrans" cxnId="{4EB780E7-7201-47DC-97E0-8A0C7CFF0822}">
      <dgm:prSet/>
      <dgm:spPr/>
      <dgm:t>
        <a:bodyPr/>
        <a:lstStyle/>
        <a:p>
          <a:endParaRPr lang="en-US"/>
        </a:p>
      </dgm:t>
    </dgm:pt>
    <dgm:pt modelId="{74F23976-0BF9-40D4-A3D3-B2BB8760654C}">
      <dgm:prSet/>
      <dgm:spPr/>
      <dgm:t>
        <a:bodyPr/>
        <a:lstStyle/>
        <a:p>
          <a:r>
            <a:rPr lang="en-GB" dirty="0" err="1"/>
            <a:t>NOMS</a:t>
          </a:r>
          <a:r>
            <a:rPr lang="en-GB" dirty="0"/>
            <a:t> and NHS </a:t>
          </a:r>
          <a:r>
            <a:rPr lang="en-GB" dirty="0" err="1"/>
            <a:t>Englans</a:t>
          </a:r>
          <a:r>
            <a:rPr lang="en-GB" dirty="0"/>
            <a:t> (2015) Working with offenders with personality disorder. A practitioners Guide. Retrieved from: </a:t>
          </a:r>
          <a:r>
            <a:rPr lang="en-GB" u="sng" dirty="0" err="1">
              <a:hlinkClick xmlns:r="http://schemas.openxmlformats.org/officeDocument/2006/relationships" r:id="rId3"/>
            </a:rPr>
            <a:t>NOMS</a:t>
          </a:r>
          <a:r>
            <a:rPr lang="en-GB" u="sng" dirty="0">
              <a:hlinkClick xmlns:r="http://schemas.openxmlformats.org/officeDocument/2006/relationships" r:id="rId3"/>
            </a:rPr>
            <a:t> - Working with offenders with personality disorder - A practitioners guide - September 2015 (england.nhs.uk)</a:t>
          </a:r>
          <a:endParaRPr lang="en-US" dirty="0"/>
        </a:p>
      </dgm:t>
    </dgm:pt>
    <dgm:pt modelId="{29CB93BD-B257-44F5-A2E1-668D4F55CFC2}" type="parTrans" cxnId="{35325729-027A-443B-A66D-F8BCC19FBAED}">
      <dgm:prSet/>
      <dgm:spPr/>
      <dgm:t>
        <a:bodyPr/>
        <a:lstStyle/>
        <a:p>
          <a:endParaRPr lang="en-US"/>
        </a:p>
      </dgm:t>
    </dgm:pt>
    <dgm:pt modelId="{659D5728-F95A-471A-AD00-4B935F9D2112}" type="sibTrans" cxnId="{35325729-027A-443B-A66D-F8BCC19FBAED}">
      <dgm:prSet/>
      <dgm:spPr/>
      <dgm:t>
        <a:bodyPr/>
        <a:lstStyle/>
        <a:p>
          <a:endParaRPr lang="en-US"/>
        </a:p>
      </dgm:t>
    </dgm:pt>
    <dgm:pt modelId="{2E65158F-F488-402F-9832-B1170ED4758A}">
      <dgm:prSet/>
      <dgm:spPr/>
      <dgm:t>
        <a:bodyPr/>
        <a:lstStyle/>
        <a:p>
          <a:r>
            <a:rPr lang="en-GB"/>
            <a:t>MacDonald, K. et al (2015). Individual risk factors for physician boundary violations: the role of attachment style, childhood trauma and maladaptive beliefs. </a:t>
          </a:r>
          <a:r>
            <a:rPr lang="en-GB" i="1"/>
            <a:t>General Hospital Psychiatry, 37(5); </a:t>
          </a:r>
          <a:r>
            <a:rPr lang="en-GB"/>
            <a:t>489-496.</a:t>
          </a:r>
          <a:endParaRPr lang="en-US"/>
        </a:p>
      </dgm:t>
    </dgm:pt>
    <dgm:pt modelId="{2E6E3DF5-5247-4C00-9F40-BC22E3A53022}" type="parTrans" cxnId="{B2E9DC84-4027-4366-BAAF-EAC0AF2B99B7}">
      <dgm:prSet/>
      <dgm:spPr/>
      <dgm:t>
        <a:bodyPr/>
        <a:lstStyle/>
        <a:p>
          <a:endParaRPr lang="en-US"/>
        </a:p>
      </dgm:t>
    </dgm:pt>
    <dgm:pt modelId="{318FFEC0-A4AA-458D-B64A-ABCD31C7643A}" type="sibTrans" cxnId="{B2E9DC84-4027-4366-BAAF-EAC0AF2B99B7}">
      <dgm:prSet/>
      <dgm:spPr/>
      <dgm:t>
        <a:bodyPr/>
        <a:lstStyle/>
        <a:p>
          <a:endParaRPr lang="en-US"/>
        </a:p>
      </dgm:t>
    </dgm:pt>
    <dgm:pt modelId="{1ABD2493-16F6-4F59-B267-0E8ADA1FDE1E}">
      <dgm:prSet/>
      <dgm:spPr/>
      <dgm:t>
        <a:bodyPr/>
        <a:lstStyle/>
        <a:p>
          <a:r>
            <a:rPr lang="en-GB" dirty="0"/>
            <a:t>Therapist Aid (2016) What are Personal Boundaries? Retrieved from </a:t>
          </a:r>
          <a:r>
            <a:rPr lang="en-GB" u="sng" dirty="0">
              <a:hlinkClick xmlns:r="http://schemas.openxmlformats.org/officeDocument/2006/relationships" r:id="rId4"/>
            </a:rPr>
            <a:t>Boundaries Info Sheet (Worksheet) | Therapist Aid</a:t>
          </a:r>
          <a:endParaRPr lang="en-US" dirty="0"/>
        </a:p>
      </dgm:t>
    </dgm:pt>
    <dgm:pt modelId="{F4F27C1F-091F-4CF7-9623-21247C877F6B}" type="parTrans" cxnId="{10E39599-6B9A-497B-AEA6-70B0724AE707}">
      <dgm:prSet/>
      <dgm:spPr/>
      <dgm:t>
        <a:bodyPr/>
        <a:lstStyle/>
        <a:p>
          <a:endParaRPr lang="en-US"/>
        </a:p>
      </dgm:t>
    </dgm:pt>
    <dgm:pt modelId="{2D5AB1A7-0186-4467-9E56-5D6AAB376B40}" type="sibTrans" cxnId="{10E39599-6B9A-497B-AEA6-70B0724AE707}">
      <dgm:prSet/>
      <dgm:spPr/>
      <dgm:t>
        <a:bodyPr/>
        <a:lstStyle/>
        <a:p>
          <a:endParaRPr lang="en-US"/>
        </a:p>
      </dgm:t>
    </dgm:pt>
    <dgm:pt modelId="{EFC4A9DB-833A-4E19-AE05-DCF56DEB7881}">
      <dgm:prSet/>
      <dgm:spPr/>
      <dgm:t>
        <a:bodyPr/>
        <a:lstStyle/>
        <a:p>
          <a:r>
            <a:rPr lang="en-GB" dirty="0"/>
            <a:t>Woods, J. (n.d.). Keeping professional boundaries in nursing</a:t>
          </a:r>
          <a:r>
            <a:rPr lang="en-GB" i="1" dirty="0"/>
            <a:t>.</a:t>
          </a:r>
          <a:endParaRPr lang="en-US" dirty="0"/>
        </a:p>
      </dgm:t>
    </dgm:pt>
    <dgm:pt modelId="{58AEB4AE-1FF3-45CC-BFA0-1516F17EC218}" type="parTrans" cxnId="{B4AEBEAE-EB8E-41CA-A653-27E9B83212D7}">
      <dgm:prSet/>
      <dgm:spPr/>
      <dgm:t>
        <a:bodyPr/>
        <a:lstStyle/>
        <a:p>
          <a:endParaRPr lang="en-US"/>
        </a:p>
      </dgm:t>
    </dgm:pt>
    <dgm:pt modelId="{1DEB7A68-573C-4DB3-A545-D0D2E873CE26}" type="sibTrans" cxnId="{B4AEBEAE-EB8E-41CA-A653-27E9B83212D7}">
      <dgm:prSet/>
      <dgm:spPr/>
      <dgm:t>
        <a:bodyPr/>
        <a:lstStyle/>
        <a:p>
          <a:endParaRPr lang="en-US"/>
        </a:p>
      </dgm:t>
    </dgm:pt>
    <dgm:pt modelId="{002D952C-BB2E-4ED7-B136-682A061D4542}" type="pres">
      <dgm:prSet presAssocID="{0414BDC9-7CD7-4467-B225-57309053BD23}" presName="linear" presStyleCnt="0">
        <dgm:presLayoutVars>
          <dgm:animLvl val="lvl"/>
          <dgm:resizeHandles val="exact"/>
        </dgm:presLayoutVars>
      </dgm:prSet>
      <dgm:spPr/>
    </dgm:pt>
    <dgm:pt modelId="{88984CAC-B3AB-4890-96B0-CBD9C89E3C8D}" type="pres">
      <dgm:prSet presAssocID="{D1928F34-5CD2-4A79-9E60-D65C310C72DF}" presName="parentText" presStyleLbl="node1" presStyleIdx="0" presStyleCnt="6">
        <dgm:presLayoutVars>
          <dgm:chMax val="0"/>
          <dgm:bulletEnabled val="1"/>
        </dgm:presLayoutVars>
      </dgm:prSet>
      <dgm:spPr/>
    </dgm:pt>
    <dgm:pt modelId="{0B3D70FB-75CD-400E-9578-11E5AC7E6BA0}" type="pres">
      <dgm:prSet presAssocID="{E6BEB8BE-F58A-4F4F-82EA-425DA8BA2A3D}" presName="spacer" presStyleCnt="0"/>
      <dgm:spPr/>
    </dgm:pt>
    <dgm:pt modelId="{447E557D-7545-417E-9B90-B65FBAF9DD48}" type="pres">
      <dgm:prSet presAssocID="{1FB412F8-662B-4094-B36F-B49BB74051BB}" presName="parentText" presStyleLbl="node1" presStyleIdx="1" presStyleCnt="6">
        <dgm:presLayoutVars>
          <dgm:chMax val="0"/>
          <dgm:bulletEnabled val="1"/>
        </dgm:presLayoutVars>
      </dgm:prSet>
      <dgm:spPr/>
    </dgm:pt>
    <dgm:pt modelId="{35F55A36-D234-42DF-8753-A639D609146A}" type="pres">
      <dgm:prSet presAssocID="{F25B0D04-C683-43D6-B433-96ACD406C1F9}" presName="spacer" presStyleCnt="0"/>
      <dgm:spPr/>
    </dgm:pt>
    <dgm:pt modelId="{91C5C14A-FCF2-4B5D-B59E-6B6F991FA05C}" type="pres">
      <dgm:prSet presAssocID="{74F23976-0BF9-40D4-A3D3-B2BB8760654C}" presName="parentText" presStyleLbl="node1" presStyleIdx="2" presStyleCnt="6">
        <dgm:presLayoutVars>
          <dgm:chMax val="0"/>
          <dgm:bulletEnabled val="1"/>
        </dgm:presLayoutVars>
      </dgm:prSet>
      <dgm:spPr/>
    </dgm:pt>
    <dgm:pt modelId="{5A20883C-F5D1-4443-9E9A-57467F8285B0}" type="pres">
      <dgm:prSet presAssocID="{659D5728-F95A-471A-AD00-4B935F9D2112}" presName="spacer" presStyleCnt="0"/>
      <dgm:spPr/>
    </dgm:pt>
    <dgm:pt modelId="{1C0CA258-98AF-4E61-AEC9-16987BD3EFAE}" type="pres">
      <dgm:prSet presAssocID="{2E65158F-F488-402F-9832-B1170ED4758A}" presName="parentText" presStyleLbl="node1" presStyleIdx="3" presStyleCnt="6">
        <dgm:presLayoutVars>
          <dgm:chMax val="0"/>
          <dgm:bulletEnabled val="1"/>
        </dgm:presLayoutVars>
      </dgm:prSet>
      <dgm:spPr/>
    </dgm:pt>
    <dgm:pt modelId="{96D94BEF-8031-4FDF-B69E-FD86191343DE}" type="pres">
      <dgm:prSet presAssocID="{318FFEC0-A4AA-458D-B64A-ABCD31C7643A}" presName="spacer" presStyleCnt="0"/>
      <dgm:spPr/>
    </dgm:pt>
    <dgm:pt modelId="{F2BD4591-995B-486A-8B1E-AC33806C8611}" type="pres">
      <dgm:prSet presAssocID="{1ABD2493-16F6-4F59-B267-0E8ADA1FDE1E}" presName="parentText" presStyleLbl="node1" presStyleIdx="4" presStyleCnt="6">
        <dgm:presLayoutVars>
          <dgm:chMax val="0"/>
          <dgm:bulletEnabled val="1"/>
        </dgm:presLayoutVars>
      </dgm:prSet>
      <dgm:spPr/>
    </dgm:pt>
    <dgm:pt modelId="{84C16EED-875B-4A93-9B4D-05496B282688}" type="pres">
      <dgm:prSet presAssocID="{2D5AB1A7-0186-4467-9E56-5D6AAB376B40}" presName="spacer" presStyleCnt="0"/>
      <dgm:spPr/>
    </dgm:pt>
    <dgm:pt modelId="{A0278DD8-9D57-42F6-8A50-46788BA52ECD}" type="pres">
      <dgm:prSet presAssocID="{EFC4A9DB-833A-4E19-AE05-DCF56DEB7881}" presName="parentText" presStyleLbl="node1" presStyleIdx="5" presStyleCnt="6">
        <dgm:presLayoutVars>
          <dgm:chMax val="0"/>
          <dgm:bulletEnabled val="1"/>
        </dgm:presLayoutVars>
      </dgm:prSet>
      <dgm:spPr/>
    </dgm:pt>
  </dgm:ptLst>
  <dgm:cxnLst>
    <dgm:cxn modelId="{66ACA005-413B-4F14-BF8C-5BD65A170E95}" type="presOf" srcId="{1FB412F8-662B-4094-B36F-B49BB74051BB}" destId="{447E557D-7545-417E-9B90-B65FBAF9DD48}" srcOrd="0" destOrd="0" presId="urn:microsoft.com/office/officeart/2005/8/layout/vList2"/>
    <dgm:cxn modelId="{FE16510E-A62D-42DA-9CB4-0EFF54ECBDE3}" type="presOf" srcId="{74F23976-0BF9-40D4-A3D3-B2BB8760654C}" destId="{91C5C14A-FCF2-4B5D-B59E-6B6F991FA05C}" srcOrd="0" destOrd="0" presId="urn:microsoft.com/office/officeart/2005/8/layout/vList2"/>
    <dgm:cxn modelId="{35325729-027A-443B-A66D-F8BCC19FBAED}" srcId="{0414BDC9-7CD7-4467-B225-57309053BD23}" destId="{74F23976-0BF9-40D4-A3D3-B2BB8760654C}" srcOrd="2" destOrd="0" parTransId="{29CB93BD-B257-44F5-A2E1-668D4F55CFC2}" sibTransId="{659D5728-F95A-471A-AD00-4B935F9D2112}"/>
    <dgm:cxn modelId="{BED21432-3D70-4867-A11F-8D19169D255D}" type="presOf" srcId="{EFC4A9DB-833A-4E19-AE05-DCF56DEB7881}" destId="{A0278DD8-9D57-42F6-8A50-46788BA52ECD}" srcOrd="0" destOrd="0" presId="urn:microsoft.com/office/officeart/2005/8/layout/vList2"/>
    <dgm:cxn modelId="{0CB14641-7F1C-4D32-A0C8-80093E589DA3}" type="presOf" srcId="{0414BDC9-7CD7-4467-B225-57309053BD23}" destId="{002D952C-BB2E-4ED7-B136-682A061D4542}" srcOrd="0" destOrd="0" presId="urn:microsoft.com/office/officeart/2005/8/layout/vList2"/>
    <dgm:cxn modelId="{B2E9DC84-4027-4366-BAAF-EAC0AF2B99B7}" srcId="{0414BDC9-7CD7-4467-B225-57309053BD23}" destId="{2E65158F-F488-402F-9832-B1170ED4758A}" srcOrd="3" destOrd="0" parTransId="{2E6E3DF5-5247-4C00-9F40-BC22E3A53022}" sibTransId="{318FFEC0-A4AA-458D-B64A-ABCD31C7643A}"/>
    <dgm:cxn modelId="{FFDF0385-2CE5-4439-B487-F21C67D85EA0}" srcId="{0414BDC9-7CD7-4467-B225-57309053BD23}" destId="{D1928F34-5CD2-4A79-9E60-D65C310C72DF}" srcOrd="0" destOrd="0" parTransId="{FAC31841-1538-4D38-9120-BE2BCD108872}" sibTransId="{E6BEB8BE-F58A-4F4F-82EA-425DA8BA2A3D}"/>
    <dgm:cxn modelId="{10E39599-6B9A-497B-AEA6-70B0724AE707}" srcId="{0414BDC9-7CD7-4467-B225-57309053BD23}" destId="{1ABD2493-16F6-4F59-B267-0E8ADA1FDE1E}" srcOrd="4" destOrd="0" parTransId="{F4F27C1F-091F-4CF7-9623-21247C877F6B}" sibTransId="{2D5AB1A7-0186-4467-9E56-5D6AAB376B40}"/>
    <dgm:cxn modelId="{B4AEBEAE-EB8E-41CA-A653-27E9B83212D7}" srcId="{0414BDC9-7CD7-4467-B225-57309053BD23}" destId="{EFC4A9DB-833A-4E19-AE05-DCF56DEB7881}" srcOrd="5" destOrd="0" parTransId="{58AEB4AE-1FF3-45CC-BFA0-1516F17EC218}" sibTransId="{1DEB7A68-573C-4DB3-A545-D0D2E873CE26}"/>
    <dgm:cxn modelId="{B3B2FEB6-3DE8-41C9-AEB1-59F4846546A5}" type="presOf" srcId="{2E65158F-F488-402F-9832-B1170ED4758A}" destId="{1C0CA258-98AF-4E61-AEC9-16987BD3EFAE}" srcOrd="0" destOrd="0" presId="urn:microsoft.com/office/officeart/2005/8/layout/vList2"/>
    <dgm:cxn modelId="{43FA89C7-5A90-41C0-987F-EED130B28A4F}" type="presOf" srcId="{D1928F34-5CD2-4A79-9E60-D65C310C72DF}" destId="{88984CAC-B3AB-4890-96B0-CBD9C89E3C8D}" srcOrd="0" destOrd="0" presId="urn:microsoft.com/office/officeart/2005/8/layout/vList2"/>
    <dgm:cxn modelId="{4EB780E7-7201-47DC-97E0-8A0C7CFF0822}" srcId="{0414BDC9-7CD7-4467-B225-57309053BD23}" destId="{1FB412F8-662B-4094-B36F-B49BB74051BB}" srcOrd="1" destOrd="0" parTransId="{9A295B01-7A5C-45D8-BBA1-6B10898D22CE}" sibTransId="{F25B0D04-C683-43D6-B433-96ACD406C1F9}"/>
    <dgm:cxn modelId="{2F46F2EE-CF67-4897-9C08-D5ED6474E0C4}" type="presOf" srcId="{1ABD2493-16F6-4F59-B267-0E8ADA1FDE1E}" destId="{F2BD4591-995B-486A-8B1E-AC33806C8611}" srcOrd="0" destOrd="0" presId="urn:microsoft.com/office/officeart/2005/8/layout/vList2"/>
    <dgm:cxn modelId="{3BEA9E2E-1D59-4AA1-949D-705010840D7C}" type="presParOf" srcId="{002D952C-BB2E-4ED7-B136-682A061D4542}" destId="{88984CAC-B3AB-4890-96B0-CBD9C89E3C8D}" srcOrd="0" destOrd="0" presId="urn:microsoft.com/office/officeart/2005/8/layout/vList2"/>
    <dgm:cxn modelId="{5164808C-8CD2-4FBC-A5B9-E52F897E0F31}" type="presParOf" srcId="{002D952C-BB2E-4ED7-B136-682A061D4542}" destId="{0B3D70FB-75CD-400E-9578-11E5AC7E6BA0}" srcOrd="1" destOrd="0" presId="urn:microsoft.com/office/officeart/2005/8/layout/vList2"/>
    <dgm:cxn modelId="{DD5A8030-4F98-4AFD-B1DB-65EA4AC55562}" type="presParOf" srcId="{002D952C-BB2E-4ED7-B136-682A061D4542}" destId="{447E557D-7545-417E-9B90-B65FBAF9DD48}" srcOrd="2" destOrd="0" presId="urn:microsoft.com/office/officeart/2005/8/layout/vList2"/>
    <dgm:cxn modelId="{69940259-CD9B-49EB-BC09-E24011E5AE70}" type="presParOf" srcId="{002D952C-BB2E-4ED7-B136-682A061D4542}" destId="{35F55A36-D234-42DF-8753-A639D609146A}" srcOrd="3" destOrd="0" presId="urn:microsoft.com/office/officeart/2005/8/layout/vList2"/>
    <dgm:cxn modelId="{F07281C2-D00F-4171-B176-A3E190D47E0A}" type="presParOf" srcId="{002D952C-BB2E-4ED7-B136-682A061D4542}" destId="{91C5C14A-FCF2-4B5D-B59E-6B6F991FA05C}" srcOrd="4" destOrd="0" presId="urn:microsoft.com/office/officeart/2005/8/layout/vList2"/>
    <dgm:cxn modelId="{BEC616CF-DBB1-4594-AE16-5CB8350CA716}" type="presParOf" srcId="{002D952C-BB2E-4ED7-B136-682A061D4542}" destId="{5A20883C-F5D1-4443-9E9A-57467F8285B0}" srcOrd="5" destOrd="0" presId="urn:microsoft.com/office/officeart/2005/8/layout/vList2"/>
    <dgm:cxn modelId="{0F0FAB18-EB4A-403A-A567-434CDDAABABD}" type="presParOf" srcId="{002D952C-BB2E-4ED7-B136-682A061D4542}" destId="{1C0CA258-98AF-4E61-AEC9-16987BD3EFAE}" srcOrd="6" destOrd="0" presId="urn:microsoft.com/office/officeart/2005/8/layout/vList2"/>
    <dgm:cxn modelId="{9F4575C4-038E-4AC6-A7D8-7C20197E89E0}" type="presParOf" srcId="{002D952C-BB2E-4ED7-B136-682A061D4542}" destId="{96D94BEF-8031-4FDF-B69E-FD86191343DE}" srcOrd="7" destOrd="0" presId="urn:microsoft.com/office/officeart/2005/8/layout/vList2"/>
    <dgm:cxn modelId="{37A2FF54-1204-45ED-860F-632DAF89F6F4}" type="presParOf" srcId="{002D952C-BB2E-4ED7-B136-682A061D4542}" destId="{F2BD4591-995B-486A-8B1E-AC33806C8611}" srcOrd="8" destOrd="0" presId="urn:microsoft.com/office/officeart/2005/8/layout/vList2"/>
    <dgm:cxn modelId="{96A349E8-4819-4EC6-907F-E1AF6FA704A4}" type="presParOf" srcId="{002D952C-BB2E-4ED7-B136-682A061D4542}" destId="{84C16EED-875B-4A93-9B4D-05496B282688}" srcOrd="9" destOrd="0" presId="urn:microsoft.com/office/officeart/2005/8/layout/vList2"/>
    <dgm:cxn modelId="{B5C15DFB-97F7-40E6-AE92-DD072085AEE3}" type="presParOf" srcId="{002D952C-BB2E-4ED7-B136-682A061D4542}" destId="{A0278DD8-9D57-42F6-8A50-46788BA52ECD}"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C2A1EC-0876-45C7-89AD-9EEFB2869249}"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34E78F5-9325-441A-AA9B-E39FA2433183}">
      <dgm:prSet/>
      <dgm:spPr/>
      <dgm:t>
        <a:bodyPr/>
        <a:lstStyle/>
        <a:p>
          <a:pPr>
            <a:lnSpc>
              <a:spcPct val="100000"/>
            </a:lnSpc>
          </a:pPr>
          <a:r>
            <a:rPr lang="en-GB" dirty="0">
              <a:latin typeface="Arial" panose="020B0604020202020204" pitchFamily="34" charset="0"/>
              <a:cs typeface="Arial" panose="020B0604020202020204" pitchFamily="34" charset="0"/>
            </a:rPr>
            <a:t>This tool will provide space to reflect on our relationships with the children and families we work with.</a:t>
          </a:r>
          <a:endParaRPr lang="en-US" dirty="0">
            <a:latin typeface="Arial" panose="020B0604020202020204" pitchFamily="34" charset="0"/>
            <a:cs typeface="Arial" panose="020B0604020202020204" pitchFamily="34" charset="0"/>
          </a:endParaRPr>
        </a:p>
      </dgm:t>
    </dgm:pt>
    <dgm:pt modelId="{7120B29B-07D5-4B21-B30E-400FD9ADA6F1}" type="parTrans" cxnId="{895F5ECA-3D61-464A-B92F-B15217A503D6}">
      <dgm:prSet/>
      <dgm:spPr/>
      <dgm:t>
        <a:bodyPr/>
        <a:lstStyle/>
        <a:p>
          <a:endParaRPr lang="en-US"/>
        </a:p>
      </dgm:t>
    </dgm:pt>
    <dgm:pt modelId="{C52CF69B-4C7F-4F52-8AC1-FC7BF86CC91E}" type="sibTrans" cxnId="{895F5ECA-3D61-464A-B92F-B15217A503D6}">
      <dgm:prSet/>
      <dgm:spPr/>
      <dgm:t>
        <a:bodyPr/>
        <a:lstStyle/>
        <a:p>
          <a:pPr>
            <a:lnSpc>
              <a:spcPct val="100000"/>
            </a:lnSpc>
          </a:pPr>
          <a:endParaRPr lang="en-US"/>
        </a:p>
      </dgm:t>
    </dgm:pt>
    <dgm:pt modelId="{D528A5A0-933E-4A20-93EB-FA0783A81360}">
      <dgm:prSet/>
      <dgm:spPr/>
      <dgm:t>
        <a:bodyPr/>
        <a:lstStyle/>
        <a:p>
          <a:pPr>
            <a:lnSpc>
              <a:spcPct val="100000"/>
            </a:lnSpc>
          </a:pPr>
          <a:r>
            <a:rPr lang="en-GB" dirty="0">
              <a:latin typeface="Arial" panose="020B0604020202020204" pitchFamily="34" charset="0"/>
              <a:cs typeface="Arial" panose="020B0604020202020204" pitchFamily="34" charset="0"/>
            </a:rPr>
            <a:t>To explore professional boundaries, and factors about the cohorts we support which may affect these. </a:t>
          </a:r>
          <a:endParaRPr lang="en-US" dirty="0">
            <a:latin typeface="Arial" panose="020B0604020202020204" pitchFamily="34" charset="0"/>
            <a:cs typeface="Arial" panose="020B0604020202020204" pitchFamily="34" charset="0"/>
          </a:endParaRPr>
        </a:p>
      </dgm:t>
    </dgm:pt>
    <dgm:pt modelId="{293FCD43-2502-49C2-A43D-2715542C0953}" type="parTrans" cxnId="{CC794370-BDB8-4EED-A76E-99631965F850}">
      <dgm:prSet/>
      <dgm:spPr/>
      <dgm:t>
        <a:bodyPr/>
        <a:lstStyle/>
        <a:p>
          <a:endParaRPr lang="en-US"/>
        </a:p>
      </dgm:t>
    </dgm:pt>
    <dgm:pt modelId="{206B8BDD-2CE5-45D3-8BDC-73ECA65FE73C}" type="sibTrans" cxnId="{CC794370-BDB8-4EED-A76E-99631965F850}">
      <dgm:prSet/>
      <dgm:spPr/>
      <dgm:t>
        <a:bodyPr/>
        <a:lstStyle/>
        <a:p>
          <a:pPr>
            <a:lnSpc>
              <a:spcPct val="100000"/>
            </a:lnSpc>
          </a:pPr>
          <a:endParaRPr lang="en-US"/>
        </a:p>
      </dgm:t>
    </dgm:pt>
    <dgm:pt modelId="{C8FD4D9D-D212-45E5-87F9-05B071EDC467}">
      <dgm:prSet/>
      <dgm:spPr/>
      <dgm:t>
        <a:bodyPr/>
        <a:lstStyle/>
        <a:p>
          <a:pPr>
            <a:lnSpc>
              <a:spcPct val="100000"/>
            </a:lnSpc>
          </a:pPr>
          <a:r>
            <a:rPr lang="en-GB" dirty="0">
              <a:latin typeface="Arial" panose="020B0604020202020204" pitchFamily="34" charset="0"/>
              <a:cs typeface="Arial" panose="020B0604020202020204" pitchFamily="34" charset="0"/>
            </a:rPr>
            <a:t>To explore how to manage dilemmas which may arise as a result of  work in this field.  arise</a:t>
          </a:r>
          <a:endParaRPr lang="en-US" strike="sngStrike" dirty="0">
            <a:latin typeface="Arial" panose="020B0604020202020204" pitchFamily="34" charset="0"/>
            <a:cs typeface="Arial" panose="020B0604020202020204" pitchFamily="34" charset="0"/>
          </a:endParaRPr>
        </a:p>
      </dgm:t>
    </dgm:pt>
    <dgm:pt modelId="{359B2300-2684-4F85-B235-3469020A2040}" type="parTrans" cxnId="{0AC15FA8-DC69-4D45-ACFB-4F8FFE7CD803}">
      <dgm:prSet/>
      <dgm:spPr/>
      <dgm:t>
        <a:bodyPr/>
        <a:lstStyle/>
        <a:p>
          <a:endParaRPr lang="en-US"/>
        </a:p>
      </dgm:t>
    </dgm:pt>
    <dgm:pt modelId="{4A77D515-B1B5-4D0F-AF3E-FD45037BB6E4}" type="sibTrans" cxnId="{0AC15FA8-DC69-4D45-ACFB-4F8FFE7CD803}">
      <dgm:prSet/>
      <dgm:spPr/>
      <dgm:t>
        <a:bodyPr/>
        <a:lstStyle/>
        <a:p>
          <a:pPr>
            <a:lnSpc>
              <a:spcPct val="100000"/>
            </a:lnSpc>
          </a:pPr>
          <a:endParaRPr lang="en-US"/>
        </a:p>
      </dgm:t>
    </dgm:pt>
    <dgm:pt modelId="{86E963A2-BA94-427A-9575-1AB699291946}">
      <dgm:prSet/>
      <dgm:spPr/>
      <dgm:t>
        <a:bodyPr/>
        <a:lstStyle/>
        <a:p>
          <a:pPr>
            <a:lnSpc>
              <a:spcPct val="100000"/>
            </a:lnSpc>
          </a:pPr>
          <a:r>
            <a:rPr lang="en-GB" dirty="0">
              <a:latin typeface="Arial" panose="020B0604020202020204" pitchFamily="34" charset="0"/>
              <a:cs typeface="Arial" panose="020B0604020202020204" pitchFamily="34" charset="0"/>
            </a:rPr>
            <a:t>Focus on protecting ourselves and the people we work with.  </a:t>
          </a:r>
          <a:endParaRPr lang="en-US" dirty="0">
            <a:latin typeface="Arial" panose="020B0604020202020204" pitchFamily="34" charset="0"/>
            <a:cs typeface="Arial" panose="020B0604020202020204" pitchFamily="34" charset="0"/>
          </a:endParaRPr>
        </a:p>
      </dgm:t>
    </dgm:pt>
    <dgm:pt modelId="{BE81F4E0-C868-4A7F-AE0C-2671DA5D837D}" type="parTrans" cxnId="{90C986CC-1506-4866-9356-1F1A307E1A71}">
      <dgm:prSet/>
      <dgm:spPr/>
      <dgm:t>
        <a:bodyPr/>
        <a:lstStyle/>
        <a:p>
          <a:endParaRPr lang="en-US"/>
        </a:p>
      </dgm:t>
    </dgm:pt>
    <dgm:pt modelId="{9341D7BE-72DB-4F47-8C91-F0D7E3A55C29}" type="sibTrans" cxnId="{90C986CC-1506-4866-9356-1F1A307E1A71}">
      <dgm:prSet/>
      <dgm:spPr/>
      <dgm:t>
        <a:bodyPr/>
        <a:lstStyle/>
        <a:p>
          <a:endParaRPr lang="en-US"/>
        </a:p>
      </dgm:t>
    </dgm:pt>
    <dgm:pt modelId="{E2D0FD27-6443-4753-B2D3-986629DA5AC0}" type="pres">
      <dgm:prSet presAssocID="{BDC2A1EC-0876-45C7-89AD-9EEFB2869249}" presName="root" presStyleCnt="0">
        <dgm:presLayoutVars>
          <dgm:dir/>
          <dgm:resizeHandles val="exact"/>
        </dgm:presLayoutVars>
      </dgm:prSet>
      <dgm:spPr/>
    </dgm:pt>
    <dgm:pt modelId="{FFD628DC-576C-4F39-B7D8-A6BE1FD9CADF}" type="pres">
      <dgm:prSet presAssocID="{BDC2A1EC-0876-45C7-89AD-9EEFB2869249}" presName="container" presStyleCnt="0">
        <dgm:presLayoutVars>
          <dgm:dir/>
          <dgm:resizeHandles val="exact"/>
        </dgm:presLayoutVars>
      </dgm:prSet>
      <dgm:spPr/>
    </dgm:pt>
    <dgm:pt modelId="{D8695F09-9B11-4543-90D1-522D830CF089}" type="pres">
      <dgm:prSet presAssocID="{A34E78F5-9325-441A-AA9B-E39FA2433183}" presName="compNode" presStyleCnt="0"/>
      <dgm:spPr/>
    </dgm:pt>
    <dgm:pt modelId="{51F277DA-FC27-4CD0-9479-3B067CBEC74B}" type="pres">
      <dgm:prSet presAssocID="{A34E78F5-9325-441A-AA9B-E39FA2433183}" presName="iconBgRect" presStyleLbl="bgShp" presStyleIdx="0" presStyleCnt="4"/>
      <dgm:spPr/>
    </dgm:pt>
    <dgm:pt modelId="{CBD434FC-85B9-4B5D-BDA9-D5A8919BEB1A}" type="pres">
      <dgm:prSet presAssocID="{A34E78F5-9325-441A-AA9B-E39FA243318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1C80FC32-1193-4E44-95B6-A40F7BDEBCB2}" type="pres">
      <dgm:prSet presAssocID="{A34E78F5-9325-441A-AA9B-E39FA2433183}" presName="spaceRect" presStyleCnt="0"/>
      <dgm:spPr/>
    </dgm:pt>
    <dgm:pt modelId="{E1E8DF16-395C-4AB4-85B8-13D16A572FB1}" type="pres">
      <dgm:prSet presAssocID="{A34E78F5-9325-441A-AA9B-E39FA2433183}" presName="textRect" presStyleLbl="revTx" presStyleIdx="0" presStyleCnt="4">
        <dgm:presLayoutVars>
          <dgm:chMax val="1"/>
          <dgm:chPref val="1"/>
        </dgm:presLayoutVars>
      </dgm:prSet>
      <dgm:spPr/>
    </dgm:pt>
    <dgm:pt modelId="{FAC90551-4DCB-435A-82E6-7882BFB46279}" type="pres">
      <dgm:prSet presAssocID="{C52CF69B-4C7F-4F52-8AC1-FC7BF86CC91E}" presName="sibTrans" presStyleLbl="sibTrans2D1" presStyleIdx="0" presStyleCnt="0"/>
      <dgm:spPr/>
    </dgm:pt>
    <dgm:pt modelId="{9B000E60-3046-4DD6-B29D-B8FF3CB7DC62}" type="pres">
      <dgm:prSet presAssocID="{D528A5A0-933E-4A20-93EB-FA0783A81360}" presName="compNode" presStyleCnt="0"/>
      <dgm:spPr/>
    </dgm:pt>
    <dgm:pt modelId="{1DC0E445-06D5-49BD-B158-5EA819BF6618}" type="pres">
      <dgm:prSet presAssocID="{D528A5A0-933E-4A20-93EB-FA0783A81360}" presName="iconBgRect" presStyleLbl="bgShp" presStyleIdx="1" presStyleCnt="4"/>
      <dgm:spPr/>
    </dgm:pt>
    <dgm:pt modelId="{C8104781-9757-437F-8964-23DAB283B051}" type="pres">
      <dgm:prSet presAssocID="{D528A5A0-933E-4A20-93EB-FA0783A8136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ard Room"/>
        </a:ext>
      </dgm:extLst>
    </dgm:pt>
    <dgm:pt modelId="{1A4C0DBD-AD21-48CF-BE9C-56E62CF1F729}" type="pres">
      <dgm:prSet presAssocID="{D528A5A0-933E-4A20-93EB-FA0783A81360}" presName="spaceRect" presStyleCnt="0"/>
      <dgm:spPr/>
    </dgm:pt>
    <dgm:pt modelId="{13DAC9D3-26FA-41B4-B4DF-0A93ADFBD87E}" type="pres">
      <dgm:prSet presAssocID="{D528A5A0-933E-4A20-93EB-FA0783A81360}" presName="textRect" presStyleLbl="revTx" presStyleIdx="1" presStyleCnt="4" custLinFactNeighborX="2262" custLinFactNeighborY="-1687">
        <dgm:presLayoutVars>
          <dgm:chMax val="1"/>
          <dgm:chPref val="1"/>
        </dgm:presLayoutVars>
      </dgm:prSet>
      <dgm:spPr/>
    </dgm:pt>
    <dgm:pt modelId="{EA223198-F85D-4522-A7CC-9BD5D12C3B6E}" type="pres">
      <dgm:prSet presAssocID="{206B8BDD-2CE5-45D3-8BDC-73ECA65FE73C}" presName="sibTrans" presStyleLbl="sibTrans2D1" presStyleIdx="0" presStyleCnt="0"/>
      <dgm:spPr/>
    </dgm:pt>
    <dgm:pt modelId="{FBB6A85F-D593-4CBF-A317-EE89298B4B57}" type="pres">
      <dgm:prSet presAssocID="{C8FD4D9D-D212-45E5-87F9-05B071EDC467}" presName="compNode" presStyleCnt="0"/>
      <dgm:spPr/>
    </dgm:pt>
    <dgm:pt modelId="{8A724110-FA82-4589-907A-DAF4424F4E96}" type="pres">
      <dgm:prSet presAssocID="{C8FD4D9D-D212-45E5-87F9-05B071EDC467}" presName="iconBgRect" presStyleLbl="bgShp" presStyleIdx="2" presStyleCnt="4"/>
      <dgm:spPr/>
    </dgm:pt>
    <dgm:pt modelId="{64458BA9-BF2F-42E0-99AE-892B479463B0}" type="pres">
      <dgm:prSet presAssocID="{C8FD4D9D-D212-45E5-87F9-05B071EDC46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rson with Idea"/>
        </a:ext>
      </dgm:extLst>
    </dgm:pt>
    <dgm:pt modelId="{A5E793EE-18CF-4EE1-99AD-48A3CAC43354}" type="pres">
      <dgm:prSet presAssocID="{C8FD4D9D-D212-45E5-87F9-05B071EDC467}" presName="spaceRect" presStyleCnt="0"/>
      <dgm:spPr/>
    </dgm:pt>
    <dgm:pt modelId="{2FC9BA2C-4185-46F1-8C66-0BFEDD47417D}" type="pres">
      <dgm:prSet presAssocID="{C8FD4D9D-D212-45E5-87F9-05B071EDC467}" presName="textRect" presStyleLbl="revTx" presStyleIdx="2" presStyleCnt="4" custLinFactNeighborX="922" custLinFactNeighborY="-2173">
        <dgm:presLayoutVars>
          <dgm:chMax val="1"/>
          <dgm:chPref val="1"/>
        </dgm:presLayoutVars>
      </dgm:prSet>
      <dgm:spPr/>
    </dgm:pt>
    <dgm:pt modelId="{41853964-97F8-4EFF-B991-E102CB21594B}" type="pres">
      <dgm:prSet presAssocID="{4A77D515-B1B5-4D0F-AF3E-FD45037BB6E4}" presName="sibTrans" presStyleLbl="sibTrans2D1" presStyleIdx="0" presStyleCnt="0"/>
      <dgm:spPr/>
    </dgm:pt>
    <dgm:pt modelId="{74FB053D-129E-4FBE-ADD9-5522DBA3E261}" type="pres">
      <dgm:prSet presAssocID="{86E963A2-BA94-427A-9575-1AB699291946}" presName="compNode" presStyleCnt="0"/>
      <dgm:spPr/>
    </dgm:pt>
    <dgm:pt modelId="{90877DE0-B2A6-43E1-A260-7447F60DC988}" type="pres">
      <dgm:prSet presAssocID="{86E963A2-BA94-427A-9575-1AB699291946}" presName="iconBgRect" presStyleLbl="bgShp" presStyleIdx="3" presStyleCnt="4"/>
      <dgm:spPr/>
    </dgm:pt>
    <dgm:pt modelId="{7FD7D2CE-384A-4B1C-8CB1-A6A48C8CE0D1}" type="pres">
      <dgm:prSet presAssocID="{86E963A2-BA94-427A-9575-1AB69929194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gnifying glass"/>
        </a:ext>
      </dgm:extLst>
    </dgm:pt>
    <dgm:pt modelId="{6BF8F7AB-15BF-4BA0-8ABE-FA12DF217F50}" type="pres">
      <dgm:prSet presAssocID="{86E963A2-BA94-427A-9575-1AB699291946}" presName="spaceRect" presStyleCnt="0"/>
      <dgm:spPr/>
    </dgm:pt>
    <dgm:pt modelId="{CE2A0A98-AFB6-448C-9462-E0725144ECB4}" type="pres">
      <dgm:prSet presAssocID="{86E963A2-BA94-427A-9575-1AB699291946}" presName="textRect" presStyleLbl="revTx" presStyleIdx="3" presStyleCnt="4">
        <dgm:presLayoutVars>
          <dgm:chMax val="1"/>
          <dgm:chPref val="1"/>
        </dgm:presLayoutVars>
      </dgm:prSet>
      <dgm:spPr/>
    </dgm:pt>
  </dgm:ptLst>
  <dgm:cxnLst>
    <dgm:cxn modelId="{8B686716-906C-4C9A-8F61-C18D7EEDB4CE}" type="presOf" srcId="{206B8BDD-2CE5-45D3-8BDC-73ECA65FE73C}" destId="{EA223198-F85D-4522-A7CC-9BD5D12C3B6E}" srcOrd="0" destOrd="0" presId="urn:microsoft.com/office/officeart/2018/2/layout/IconCircleList"/>
    <dgm:cxn modelId="{16D72D19-B72E-41A8-9C36-66856B404689}" type="presOf" srcId="{86E963A2-BA94-427A-9575-1AB699291946}" destId="{CE2A0A98-AFB6-448C-9462-E0725144ECB4}" srcOrd="0" destOrd="0" presId="urn:microsoft.com/office/officeart/2018/2/layout/IconCircleList"/>
    <dgm:cxn modelId="{DD481F22-60EC-4C47-8B6B-B3E15BD1FE52}" type="presOf" srcId="{BDC2A1EC-0876-45C7-89AD-9EEFB2869249}" destId="{E2D0FD27-6443-4753-B2D3-986629DA5AC0}" srcOrd="0" destOrd="0" presId="urn:microsoft.com/office/officeart/2018/2/layout/IconCircleList"/>
    <dgm:cxn modelId="{CC794370-BDB8-4EED-A76E-99631965F850}" srcId="{BDC2A1EC-0876-45C7-89AD-9EEFB2869249}" destId="{D528A5A0-933E-4A20-93EB-FA0783A81360}" srcOrd="1" destOrd="0" parTransId="{293FCD43-2502-49C2-A43D-2715542C0953}" sibTransId="{206B8BDD-2CE5-45D3-8BDC-73ECA65FE73C}"/>
    <dgm:cxn modelId="{358EFC80-8798-4F8F-8182-6E156AB1EAE1}" type="presOf" srcId="{4A77D515-B1B5-4D0F-AF3E-FD45037BB6E4}" destId="{41853964-97F8-4EFF-B991-E102CB21594B}" srcOrd="0" destOrd="0" presId="urn:microsoft.com/office/officeart/2018/2/layout/IconCircleList"/>
    <dgm:cxn modelId="{9788CA83-F182-47FE-99B7-EB2273206C01}" type="presOf" srcId="{C52CF69B-4C7F-4F52-8AC1-FC7BF86CC91E}" destId="{FAC90551-4DCB-435A-82E6-7882BFB46279}" srcOrd="0" destOrd="0" presId="urn:microsoft.com/office/officeart/2018/2/layout/IconCircleList"/>
    <dgm:cxn modelId="{0AC15FA8-DC69-4D45-ACFB-4F8FFE7CD803}" srcId="{BDC2A1EC-0876-45C7-89AD-9EEFB2869249}" destId="{C8FD4D9D-D212-45E5-87F9-05B071EDC467}" srcOrd="2" destOrd="0" parTransId="{359B2300-2684-4F85-B235-3469020A2040}" sibTransId="{4A77D515-B1B5-4D0F-AF3E-FD45037BB6E4}"/>
    <dgm:cxn modelId="{C21228B0-402D-45A9-A20A-081ABEE8E42B}" type="presOf" srcId="{D528A5A0-933E-4A20-93EB-FA0783A81360}" destId="{13DAC9D3-26FA-41B4-B4DF-0A93ADFBD87E}" srcOrd="0" destOrd="0" presId="urn:microsoft.com/office/officeart/2018/2/layout/IconCircleList"/>
    <dgm:cxn modelId="{9A0FEAC7-471E-4219-84CC-DBFCDA927F84}" type="presOf" srcId="{C8FD4D9D-D212-45E5-87F9-05B071EDC467}" destId="{2FC9BA2C-4185-46F1-8C66-0BFEDD47417D}" srcOrd="0" destOrd="0" presId="urn:microsoft.com/office/officeart/2018/2/layout/IconCircleList"/>
    <dgm:cxn modelId="{895F5ECA-3D61-464A-B92F-B15217A503D6}" srcId="{BDC2A1EC-0876-45C7-89AD-9EEFB2869249}" destId="{A34E78F5-9325-441A-AA9B-E39FA2433183}" srcOrd="0" destOrd="0" parTransId="{7120B29B-07D5-4B21-B30E-400FD9ADA6F1}" sibTransId="{C52CF69B-4C7F-4F52-8AC1-FC7BF86CC91E}"/>
    <dgm:cxn modelId="{A376E2CB-EEE9-4CB3-A341-2AF6DF5FB28A}" type="presOf" srcId="{A34E78F5-9325-441A-AA9B-E39FA2433183}" destId="{E1E8DF16-395C-4AB4-85B8-13D16A572FB1}" srcOrd="0" destOrd="0" presId="urn:microsoft.com/office/officeart/2018/2/layout/IconCircleList"/>
    <dgm:cxn modelId="{90C986CC-1506-4866-9356-1F1A307E1A71}" srcId="{BDC2A1EC-0876-45C7-89AD-9EEFB2869249}" destId="{86E963A2-BA94-427A-9575-1AB699291946}" srcOrd="3" destOrd="0" parTransId="{BE81F4E0-C868-4A7F-AE0C-2671DA5D837D}" sibTransId="{9341D7BE-72DB-4F47-8C91-F0D7E3A55C29}"/>
    <dgm:cxn modelId="{380DD809-2BC9-46D7-9510-70FB69132066}" type="presParOf" srcId="{E2D0FD27-6443-4753-B2D3-986629DA5AC0}" destId="{FFD628DC-576C-4F39-B7D8-A6BE1FD9CADF}" srcOrd="0" destOrd="0" presId="urn:microsoft.com/office/officeart/2018/2/layout/IconCircleList"/>
    <dgm:cxn modelId="{A75FAD01-DBAB-4D0D-9285-F4ED6CE932BD}" type="presParOf" srcId="{FFD628DC-576C-4F39-B7D8-A6BE1FD9CADF}" destId="{D8695F09-9B11-4543-90D1-522D830CF089}" srcOrd="0" destOrd="0" presId="urn:microsoft.com/office/officeart/2018/2/layout/IconCircleList"/>
    <dgm:cxn modelId="{2EC03768-8F7D-4C7F-A2E5-59CB54F11F7A}" type="presParOf" srcId="{D8695F09-9B11-4543-90D1-522D830CF089}" destId="{51F277DA-FC27-4CD0-9479-3B067CBEC74B}" srcOrd="0" destOrd="0" presId="urn:microsoft.com/office/officeart/2018/2/layout/IconCircleList"/>
    <dgm:cxn modelId="{C4B94437-874F-4298-936C-B0B177A30961}" type="presParOf" srcId="{D8695F09-9B11-4543-90D1-522D830CF089}" destId="{CBD434FC-85B9-4B5D-BDA9-D5A8919BEB1A}" srcOrd="1" destOrd="0" presId="urn:microsoft.com/office/officeart/2018/2/layout/IconCircleList"/>
    <dgm:cxn modelId="{D2AB63C9-9849-44DD-AD55-94F544D4CF65}" type="presParOf" srcId="{D8695F09-9B11-4543-90D1-522D830CF089}" destId="{1C80FC32-1193-4E44-95B6-A40F7BDEBCB2}" srcOrd="2" destOrd="0" presId="urn:microsoft.com/office/officeart/2018/2/layout/IconCircleList"/>
    <dgm:cxn modelId="{6612CE2F-88B6-46E8-AF06-0C4307208CEA}" type="presParOf" srcId="{D8695F09-9B11-4543-90D1-522D830CF089}" destId="{E1E8DF16-395C-4AB4-85B8-13D16A572FB1}" srcOrd="3" destOrd="0" presId="urn:microsoft.com/office/officeart/2018/2/layout/IconCircleList"/>
    <dgm:cxn modelId="{F8188FBC-71F8-4AD1-95DD-86BC7875F986}" type="presParOf" srcId="{FFD628DC-576C-4F39-B7D8-A6BE1FD9CADF}" destId="{FAC90551-4DCB-435A-82E6-7882BFB46279}" srcOrd="1" destOrd="0" presId="urn:microsoft.com/office/officeart/2018/2/layout/IconCircleList"/>
    <dgm:cxn modelId="{721E6F81-EF40-4915-B88F-925250B8CCD1}" type="presParOf" srcId="{FFD628DC-576C-4F39-B7D8-A6BE1FD9CADF}" destId="{9B000E60-3046-4DD6-B29D-B8FF3CB7DC62}" srcOrd="2" destOrd="0" presId="urn:microsoft.com/office/officeart/2018/2/layout/IconCircleList"/>
    <dgm:cxn modelId="{4C199FE3-258E-45A6-B2E8-1C181FF9D511}" type="presParOf" srcId="{9B000E60-3046-4DD6-B29D-B8FF3CB7DC62}" destId="{1DC0E445-06D5-49BD-B158-5EA819BF6618}" srcOrd="0" destOrd="0" presId="urn:microsoft.com/office/officeart/2018/2/layout/IconCircleList"/>
    <dgm:cxn modelId="{68012096-0E65-49FB-88C8-15780AF9CFD9}" type="presParOf" srcId="{9B000E60-3046-4DD6-B29D-B8FF3CB7DC62}" destId="{C8104781-9757-437F-8964-23DAB283B051}" srcOrd="1" destOrd="0" presId="urn:microsoft.com/office/officeart/2018/2/layout/IconCircleList"/>
    <dgm:cxn modelId="{5FC6C076-39D9-44D7-AD58-B4D3263D2606}" type="presParOf" srcId="{9B000E60-3046-4DD6-B29D-B8FF3CB7DC62}" destId="{1A4C0DBD-AD21-48CF-BE9C-56E62CF1F729}" srcOrd="2" destOrd="0" presId="urn:microsoft.com/office/officeart/2018/2/layout/IconCircleList"/>
    <dgm:cxn modelId="{ADBC037D-0B2B-420F-8E5D-320A2322CA5B}" type="presParOf" srcId="{9B000E60-3046-4DD6-B29D-B8FF3CB7DC62}" destId="{13DAC9D3-26FA-41B4-B4DF-0A93ADFBD87E}" srcOrd="3" destOrd="0" presId="urn:microsoft.com/office/officeart/2018/2/layout/IconCircleList"/>
    <dgm:cxn modelId="{70BA6C60-9F1B-4F9C-B688-2BFB2E2D7A1D}" type="presParOf" srcId="{FFD628DC-576C-4F39-B7D8-A6BE1FD9CADF}" destId="{EA223198-F85D-4522-A7CC-9BD5D12C3B6E}" srcOrd="3" destOrd="0" presId="urn:microsoft.com/office/officeart/2018/2/layout/IconCircleList"/>
    <dgm:cxn modelId="{65003F81-62FD-488D-934E-A8FD77A25195}" type="presParOf" srcId="{FFD628DC-576C-4F39-B7D8-A6BE1FD9CADF}" destId="{FBB6A85F-D593-4CBF-A317-EE89298B4B57}" srcOrd="4" destOrd="0" presId="urn:microsoft.com/office/officeart/2018/2/layout/IconCircleList"/>
    <dgm:cxn modelId="{8BA0940E-7617-4E21-924E-381608D2B548}" type="presParOf" srcId="{FBB6A85F-D593-4CBF-A317-EE89298B4B57}" destId="{8A724110-FA82-4589-907A-DAF4424F4E96}" srcOrd="0" destOrd="0" presId="urn:microsoft.com/office/officeart/2018/2/layout/IconCircleList"/>
    <dgm:cxn modelId="{B53FBEBC-1394-407D-A313-EA973E93C8E6}" type="presParOf" srcId="{FBB6A85F-D593-4CBF-A317-EE89298B4B57}" destId="{64458BA9-BF2F-42E0-99AE-892B479463B0}" srcOrd="1" destOrd="0" presId="urn:microsoft.com/office/officeart/2018/2/layout/IconCircleList"/>
    <dgm:cxn modelId="{C8B46BB2-E6E3-4FCC-B142-E4D5B815A87E}" type="presParOf" srcId="{FBB6A85F-D593-4CBF-A317-EE89298B4B57}" destId="{A5E793EE-18CF-4EE1-99AD-48A3CAC43354}" srcOrd="2" destOrd="0" presId="urn:microsoft.com/office/officeart/2018/2/layout/IconCircleList"/>
    <dgm:cxn modelId="{10259E92-DE95-4489-A37E-BC3249EE55A3}" type="presParOf" srcId="{FBB6A85F-D593-4CBF-A317-EE89298B4B57}" destId="{2FC9BA2C-4185-46F1-8C66-0BFEDD47417D}" srcOrd="3" destOrd="0" presId="urn:microsoft.com/office/officeart/2018/2/layout/IconCircleList"/>
    <dgm:cxn modelId="{0B56912A-5C95-496D-9582-724B26D6E161}" type="presParOf" srcId="{FFD628DC-576C-4F39-B7D8-A6BE1FD9CADF}" destId="{41853964-97F8-4EFF-B991-E102CB21594B}" srcOrd="5" destOrd="0" presId="urn:microsoft.com/office/officeart/2018/2/layout/IconCircleList"/>
    <dgm:cxn modelId="{ED9037BE-7D2B-4879-8D79-2C2841F2BE32}" type="presParOf" srcId="{FFD628DC-576C-4F39-B7D8-A6BE1FD9CADF}" destId="{74FB053D-129E-4FBE-ADD9-5522DBA3E261}" srcOrd="6" destOrd="0" presId="urn:microsoft.com/office/officeart/2018/2/layout/IconCircleList"/>
    <dgm:cxn modelId="{5888AA79-588E-49B8-BF6C-61FFC523CC96}" type="presParOf" srcId="{74FB053D-129E-4FBE-ADD9-5522DBA3E261}" destId="{90877DE0-B2A6-43E1-A260-7447F60DC988}" srcOrd="0" destOrd="0" presId="urn:microsoft.com/office/officeart/2018/2/layout/IconCircleList"/>
    <dgm:cxn modelId="{3E8012BA-1323-49AB-879E-336BBB4F4074}" type="presParOf" srcId="{74FB053D-129E-4FBE-ADD9-5522DBA3E261}" destId="{7FD7D2CE-384A-4B1C-8CB1-A6A48C8CE0D1}" srcOrd="1" destOrd="0" presId="urn:microsoft.com/office/officeart/2018/2/layout/IconCircleList"/>
    <dgm:cxn modelId="{29485DE1-AD30-4BBC-A19A-F17F209872D7}" type="presParOf" srcId="{74FB053D-129E-4FBE-ADD9-5522DBA3E261}" destId="{6BF8F7AB-15BF-4BA0-8ABE-FA12DF217F50}" srcOrd="2" destOrd="0" presId="urn:microsoft.com/office/officeart/2018/2/layout/IconCircleList"/>
    <dgm:cxn modelId="{46015689-1A00-42BB-BEA5-FCF6B3180E41}" type="presParOf" srcId="{74FB053D-129E-4FBE-ADD9-5522DBA3E261}" destId="{CE2A0A98-AFB6-448C-9462-E0725144ECB4}"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A5805C-8705-437C-BEC2-95D773C1E988}"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D47C9F50-7B7D-459E-9E82-E7B6D427DC16}">
      <dgm:prSet/>
      <dgm:spPr/>
      <dgm:t>
        <a:bodyPr/>
        <a:lstStyle/>
        <a:p>
          <a:r>
            <a:rPr lang="en-GB" b="1"/>
            <a:t>PHYSICAL</a:t>
          </a:r>
          <a:endParaRPr lang="en-US"/>
        </a:p>
      </dgm:t>
    </dgm:pt>
    <dgm:pt modelId="{822EDF4D-6FE7-48E3-A4A5-E4E7B46B16C3}" type="parTrans" cxnId="{2D7A8174-1DAC-4906-A940-161C0A83F346}">
      <dgm:prSet/>
      <dgm:spPr/>
      <dgm:t>
        <a:bodyPr/>
        <a:lstStyle/>
        <a:p>
          <a:endParaRPr lang="en-US"/>
        </a:p>
      </dgm:t>
    </dgm:pt>
    <dgm:pt modelId="{AEB9735F-4B28-490A-BE84-2037A6BBDE61}" type="sibTrans" cxnId="{2D7A8174-1DAC-4906-A940-161C0A83F346}">
      <dgm:prSet/>
      <dgm:spPr/>
      <dgm:t>
        <a:bodyPr/>
        <a:lstStyle/>
        <a:p>
          <a:endParaRPr lang="en-US"/>
        </a:p>
      </dgm:t>
    </dgm:pt>
    <dgm:pt modelId="{C46CF9CD-088E-44F8-BB83-EBB19DF9B7F6}">
      <dgm:prSet/>
      <dgm:spPr/>
      <dgm:t>
        <a:bodyPr/>
        <a:lstStyle/>
        <a:p>
          <a:r>
            <a:rPr lang="en-GB" dirty="0"/>
            <a:t>Not all psychical contact is sexual, such as putting an arm around a distressed child. Do we hug / let ourselves be hugged by children / families?</a:t>
          </a:r>
          <a:endParaRPr lang="en-US" dirty="0"/>
        </a:p>
      </dgm:t>
    </dgm:pt>
    <dgm:pt modelId="{69521CFA-4CA0-4B6A-ABBB-E4C519C4B417}" type="parTrans" cxnId="{BBB5EC60-C254-40AC-A8BA-8730072FCF7A}">
      <dgm:prSet/>
      <dgm:spPr/>
      <dgm:t>
        <a:bodyPr/>
        <a:lstStyle/>
        <a:p>
          <a:endParaRPr lang="en-US"/>
        </a:p>
      </dgm:t>
    </dgm:pt>
    <dgm:pt modelId="{EF524DAA-A098-48AD-A770-7E301A1DD8E6}" type="sibTrans" cxnId="{BBB5EC60-C254-40AC-A8BA-8730072FCF7A}">
      <dgm:prSet/>
      <dgm:spPr/>
      <dgm:t>
        <a:bodyPr/>
        <a:lstStyle/>
        <a:p>
          <a:endParaRPr lang="en-US"/>
        </a:p>
      </dgm:t>
    </dgm:pt>
    <dgm:pt modelId="{70E6A189-4E1D-498B-9C43-83CD7303AA43}">
      <dgm:prSet/>
      <dgm:spPr/>
      <dgm:t>
        <a:bodyPr/>
        <a:lstStyle/>
        <a:p>
          <a:r>
            <a:rPr lang="en-GB" dirty="0"/>
            <a:t>Personal spaces and closeness – how might this be perceived?</a:t>
          </a:r>
          <a:endParaRPr lang="en-US" dirty="0"/>
        </a:p>
      </dgm:t>
    </dgm:pt>
    <dgm:pt modelId="{30B61BB9-3F73-483C-9A77-19477E5A7DB3}" type="parTrans" cxnId="{527ED52A-6FFB-4C77-BC00-4DACD52C7B1D}">
      <dgm:prSet/>
      <dgm:spPr/>
      <dgm:t>
        <a:bodyPr/>
        <a:lstStyle/>
        <a:p>
          <a:endParaRPr lang="en-US"/>
        </a:p>
      </dgm:t>
    </dgm:pt>
    <dgm:pt modelId="{48703F41-C810-49B8-AC17-2F28EED7E36C}" type="sibTrans" cxnId="{527ED52A-6FFB-4C77-BC00-4DACD52C7B1D}">
      <dgm:prSet/>
      <dgm:spPr/>
      <dgm:t>
        <a:bodyPr/>
        <a:lstStyle/>
        <a:p>
          <a:endParaRPr lang="en-US"/>
        </a:p>
      </dgm:t>
    </dgm:pt>
    <dgm:pt modelId="{48300790-BC15-4549-8980-1A55EBCEEA79}">
      <dgm:prSet/>
      <dgm:spPr/>
      <dgm:t>
        <a:bodyPr/>
        <a:lstStyle/>
        <a:p>
          <a:r>
            <a:rPr lang="en-GB" b="1"/>
            <a:t>SEXUAL </a:t>
          </a:r>
          <a:endParaRPr lang="en-US"/>
        </a:p>
      </dgm:t>
    </dgm:pt>
    <dgm:pt modelId="{75BE6972-4FD0-49C6-BE3C-4C940E35428E}" type="parTrans" cxnId="{7497557E-9FAD-414C-A143-6F4EBB9C2D88}">
      <dgm:prSet/>
      <dgm:spPr/>
      <dgm:t>
        <a:bodyPr/>
        <a:lstStyle/>
        <a:p>
          <a:endParaRPr lang="en-US"/>
        </a:p>
      </dgm:t>
    </dgm:pt>
    <dgm:pt modelId="{1A94AAD3-F1FA-4FF4-AE53-8609DBF0ABE0}" type="sibTrans" cxnId="{7497557E-9FAD-414C-A143-6F4EBB9C2D88}">
      <dgm:prSet/>
      <dgm:spPr/>
      <dgm:t>
        <a:bodyPr/>
        <a:lstStyle/>
        <a:p>
          <a:endParaRPr lang="en-US"/>
        </a:p>
      </dgm:t>
    </dgm:pt>
    <dgm:pt modelId="{AC61D2EE-978A-48C5-BBD5-09C94746AE93}">
      <dgm:prSet/>
      <dgm:spPr/>
      <dgm:t>
        <a:bodyPr/>
        <a:lstStyle/>
        <a:p>
          <a:r>
            <a:rPr lang="en-GB" dirty="0"/>
            <a:t>Flirting, sexual attraction towards a child / caregiver as well as towards ourselves</a:t>
          </a:r>
          <a:endParaRPr lang="en-US" dirty="0"/>
        </a:p>
      </dgm:t>
    </dgm:pt>
    <dgm:pt modelId="{EBA927EB-B7D8-454E-BC86-631901C9A9B6}" type="parTrans" cxnId="{EF0D63F1-FBA3-44A6-B455-C63FB5DACD22}">
      <dgm:prSet/>
      <dgm:spPr/>
      <dgm:t>
        <a:bodyPr/>
        <a:lstStyle/>
        <a:p>
          <a:endParaRPr lang="en-US"/>
        </a:p>
      </dgm:t>
    </dgm:pt>
    <dgm:pt modelId="{28B1468C-3006-4ADD-B7AF-05E4E816C8CE}" type="sibTrans" cxnId="{EF0D63F1-FBA3-44A6-B455-C63FB5DACD22}">
      <dgm:prSet/>
      <dgm:spPr/>
      <dgm:t>
        <a:bodyPr/>
        <a:lstStyle/>
        <a:p>
          <a:endParaRPr lang="en-US"/>
        </a:p>
      </dgm:t>
    </dgm:pt>
    <dgm:pt modelId="{586BEBF8-2683-4D94-BD2B-0B9B6D88C1C6}">
      <dgm:prSet/>
      <dgm:spPr/>
      <dgm:t>
        <a:bodyPr/>
        <a:lstStyle/>
        <a:p>
          <a:r>
            <a:rPr lang="en-GB" dirty="0"/>
            <a:t>Particularly fraught in those with history of sexual abuse – compulsion to recreate unhealthy / abusive dynamics within relationships</a:t>
          </a:r>
          <a:endParaRPr lang="en-US" dirty="0"/>
        </a:p>
      </dgm:t>
    </dgm:pt>
    <dgm:pt modelId="{34813005-0B2F-4F7A-B868-77E322FCA192}" type="parTrans" cxnId="{8E25BCDA-C904-444B-9156-959B3FEF3326}">
      <dgm:prSet/>
      <dgm:spPr/>
      <dgm:t>
        <a:bodyPr/>
        <a:lstStyle/>
        <a:p>
          <a:endParaRPr lang="en-US"/>
        </a:p>
      </dgm:t>
    </dgm:pt>
    <dgm:pt modelId="{54A8CBEB-674C-49A3-A663-E5568080262D}" type="sibTrans" cxnId="{8E25BCDA-C904-444B-9156-959B3FEF3326}">
      <dgm:prSet/>
      <dgm:spPr/>
      <dgm:t>
        <a:bodyPr/>
        <a:lstStyle/>
        <a:p>
          <a:endParaRPr lang="en-US"/>
        </a:p>
      </dgm:t>
    </dgm:pt>
    <dgm:pt modelId="{D3ACEF91-0DE1-4438-9724-8EE452A5768C}">
      <dgm:prSet/>
      <dgm:spPr/>
      <dgm:t>
        <a:bodyPr/>
        <a:lstStyle/>
        <a:p>
          <a:r>
            <a:rPr lang="en-GB" b="1"/>
            <a:t>INTIMATE</a:t>
          </a:r>
          <a:endParaRPr lang="en-US"/>
        </a:p>
      </dgm:t>
    </dgm:pt>
    <dgm:pt modelId="{B0FD7590-A0B1-4377-AEC3-1D32BC5CCAF7}" type="parTrans" cxnId="{216AFDF7-E110-4410-8053-24EF5D0CEFE0}">
      <dgm:prSet/>
      <dgm:spPr/>
      <dgm:t>
        <a:bodyPr/>
        <a:lstStyle/>
        <a:p>
          <a:endParaRPr lang="en-US"/>
        </a:p>
      </dgm:t>
    </dgm:pt>
    <dgm:pt modelId="{7623C8FD-98CA-4055-BB80-F6CBE5C0B231}" type="sibTrans" cxnId="{216AFDF7-E110-4410-8053-24EF5D0CEFE0}">
      <dgm:prSet/>
      <dgm:spPr/>
      <dgm:t>
        <a:bodyPr/>
        <a:lstStyle/>
        <a:p>
          <a:endParaRPr lang="en-US"/>
        </a:p>
      </dgm:t>
    </dgm:pt>
    <dgm:pt modelId="{52843064-C149-4DDA-91BF-9AEBC4621843}">
      <dgm:prSet/>
      <dgm:spPr/>
      <dgm:t>
        <a:bodyPr/>
        <a:lstStyle/>
        <a:p>
          <a:r>
            <a:rPr lang="en-GB"/>
            <a:t>What about intimate gestures such as sending a card / buying a gift?</a:t>
          </a:r>
          <a:endParaRPr lang="en-US"/>
        </a:p>
      </dgm:t>
    </dgm:pt>
    <dgm:pt modelId="{B261BECC-D0DD-48F8-989B-126C62BCF81B}" type="parTrans" cxnId="{3C9DF91E-CA37-4C8B-AE39-C7761FB1564E}">
      <dgm:prSet/>
      <dgm:spPr/>
      <dgm:t>
        <a:bodyPr/>
        <a:lstStyle/>
        <a:p>
          <a:endParaRPr lang="en-US"/>
        </a:p>
      </dgm:t>
    </dgm:pt>
    <dgm:pt modelId="{A32BD3C8-72AA-416D-A134-D6CE582D0812}" type="sibTrans" cxnId="{3C9DF91E-CA37-4C8B-AE39-C7761FB1564E}">
      <dgm:prSet/>
      <dgm:spPr/>
      <dgm:t>
        <a:bodyPr/>
        <a:lstStyle/>
        <a:p>
          <a:endParaRPr lang="en-US"/>
        </a:p>
      </dgm:t>
    </dgm:pt>
    <dgm:pt modelId="{FDDAC083-70F7-4421-B315-D4259A3CD8D9}">
      <dgm:prSet/>
      <dgm:spPr/>
      <dgm:t>
        <a:bodyPr/>
        <a:lstStyle/>
        <a:p>
          <a:r>
            <a:rPr lang="en-GB"/>
            <a:t>Personal problems, feeling about work / colleagues etc.</a:t>
          </a:r>
          <a:endParaRPr lang="en-US"/>
        </a:p>
      </dgm:t>
    </dgm:pt>
    <dgm:pt modelId="{76A0F030-3FAA-4D36-B768-A0494E7A9E51}" type="parTrans" cxnId="{8A3FE4AB-74BA-42D2-8482-1890E75FE3C9}">
      <dgm:prSet/>
      <dgm:spPr/>
      <dgm:t>
        <a:bodyPr/>
        <a:lstStyle/>
        <a:p>
          <a:endParaRPr lang="en-US"/>
        </a:p>
      </dgm:t>
    </dgm:pt>
    <dgm:pt modelId="{CBD462A7-9A23-4448-89C0-075A574CE9CE}" type="sibTrans" cxnId="{8A3FE4AB-74BA-42D2-8482-1890E75FE3C9}">
      <dgm:prSet/>
      <dgm:spPr/>
      <dgm:t>
        <a:bodyPr/>
        <a:lstStyle/>
        <a:p>
          <a:endParaRPr lang="en-US"/>
        </a:p>
      </dgm:t>
    </dgm:pt>
    <dgm:pt modelId="{A84287C2-9EF2-476C-AC15-1DF19F2A7FE8}">
      <dgm:prSet/>
      <dgm:spPr/>
      <dgm:t>
        <a:bodyPr/>
        <a:lstStyle/>
        <a:p>
          <a:r>
            <a:rPr lang="en-GB" b="1"/>
            <a:t>EMOTIONAL</a:t>
          </a:r>
          <a:endParaRPr lang="en-US"/>
        </a:p>
      </dgm:t>
    </dgm:pt>
    <dgm:pt modelId="{E62A8659-CA35-49B0-B9C6-D92EC2371419}" type="parTrans" cxnId="{FC624E63-CEA5-4072-B1A1-E291E65AA65E}">
      <dgm:prSet/>
      <dgm:spPr/>
      <dgm:t>
        <a:bodyPr/>
        <a:lstStyle/>
        <a:p>
          <a:endParaRPr lang="en-US"/>
        </a:p>
      </dgm:t>
    </dgm:pt>
    <dgm:pt modelId="{3787CC73-430E-4F06-93CD-31E2EE236E7E}" type="sibTrans" cxnId="{FC624E63-CEA5-4072-B1A1-E291E65AA65E}">
      <dgm:prSet/>
      <dgm:spPr/>
      <dgm:t>
        <a:bodyPr/>
        <a:lstStyle/>
        <a:p>
          <a:endParaRPr lang="en-US"/>
        </a:p>
      </dgm:t>
    </dgm:pt>
    <dgm:pt modelId="{A0040996-8EBB-4636-B677-7D07F4F9FB91}">
      <dgm:prSet/>
      <dgm:spPr/>
      <dgm:t>
        <a:bodyPr/>
        <a:lstStyle/>
        <a:p>
          <a:r>
            <a:rPr lang="en-GB"/>
            <a:t>Frequently thinking about clients when away from work</a:t>
          </a:r>
          <a:endParaRPr lang="en-US"/>
        </a:p>
      </dgm:t>
    </dgm:pt>
    <dgm:pt modelId="{F4161C96-C250-4825-945F-2E3B13337BEC}" type="parTrans" cxnId="{759E39D7-C1A1-4865-83BC-A7D79D6C9658}">
      <dgm:prSet/>
      <dgm:spPr/>
      <dgm:t>
        <a:bodyPr/>
        <a:lstStyle/>
        <a:p>
          <a:endParaRPr lang="en-US"/>
        </a:p>
      </dgm:t>
    </dgm:pt>
    <dgm:pt modelId="{4802AE89-D85F-4DEA-B605-D7BA86CEB1A2}" type="sibTrans" cxnId="{759E39D7-C1A1-4865-83BC-A7D79D6C9658}">
      <dgm:prSet/>
      <dgm:spPr/>
      <dgm:t>
        <a:bodyPr/>
        <a:lstStyle/>
        <a:p>
          <a:endParaRPr lang="en-US"/>
        </a:p>
      </dgm:t>
    </dgm:pt>
    <dgm:pt modelId="{976484F3-5E15-485D-A169-728FD3745C4C}">
      <dgm:prSet/>
      <dgm:spPr/>
      <dgm:t>
        <a:bodyPr/>
        <a:lstStyle/>
        <a:p>
          <a:r>
            <a:rPr lang="en-GB"/>
            <a:t>Maintaining professionalism in terms of emotional expressions</a:t>
          </a:r>
          <a:endParaRPr lang="en-US"/>
        </a:p>
      </dgm:t>
    </dgm:pt>
    <dgm:pt modelId="{D42D7D24-3E72-41E7-9C22-61E195BD4F44}" type="parTrans" cxnId="{40E11E59-0082-43AF-892F-BFFB97773511}">
      <dgm:prSet/>
      <dgm:spPr/>
      <dgm:t>
        <a:bodyPr/>
        <a:lstStyle/>
        <a:p>
          <a:endParaRPr lang="en-US"/>
        </a:p>
      </dgm:t>
    </dgm:pt>
    <dgm:pt modelId="{6EC3077D-506B-4526-A6E4-8D32523A0580}" type="sibTrans" cxnId="{40E11E59-0082-43AF-892F-BFFB97773511}">
      <dgm:prSet/>
      <dgm:spPr/>
      <dgm:t>
        <a:bodyPr/>
        <a:lstStyle/>
        <a:p>
          <a:endParaRPr lang="en-US"/>
        </a:p>
      </dgm:t>
    </dgm:pt>
    <dgm:pt modelId="{B58357A8-6EA2-413D-B8AC-0A2A1EEACF27}">
      <dgm:prSet/>
      <dgm:spPr/>
      <dgm:t>
        <a:bodyPr/>
        <a:lstStyle/>
        <a:p>
          <a:r>
            <a:rPr lang="en-GB"/>
            <a:t>Getting our own emotional needs met through the work we do</a:t>
          </a:r>
          <a:endParaRPr lang="en-US"/>
        </a:p>
      </dgm:t>
    </dgm:pt>
    <dgm:pt modelId="{A06A07D1-6AF8-4BE9-801D-558EC6373C9B}" type="parTrans" cxnId="{98F864F0-FA81-46E8-83B0-66C4F41B46B3}">
      <dgm:prSet/>
      <dgm:spPr/>
      <dgm:t>
        <a:bodyPr/>
        <a:lstStyle/>
        <a:p>
          <a:endParaRPr lang="en-US"/>
        </a:p>
      </dgm:t>
    </dgm:pt>
    <dgm:pt modelId="{0EF8506D-24EB-4617-A678-91714EF7CC07}" type="sibTrans" cxnId="{98F864F0-FA81-46E8-83B0-66C4F41B46B3}">
      <dgm:prSet/>
      <dgm:spPr/>
      <dgm:t>
        <a:bodyPr/>
        <a:lstStyle/>
        <a:p>
          <a:endParaRPr lang="en-US"/>
        </a:p>
      </dgm:t>
    </dgm:pt>
    <dgm:pt modelId="{1BCE3C81-D60A-4E25-8182-BA4E82CD18A1}">
      <dgm:prSet/>
      <dgm:spPr/>
      <dgm:t>
        <a:bodyPr/>
        <a:lstStyle/>
        <a:p>
          <a:r>
            <a:rPr lang="en-GB" b="1"/>
            <a:t>SELF-DISCLOSURE</a:t>
          </a:r>
          <a:endParaRPr lang="en-US"/>
        </a:p>
      </dgm:t>
    </dgm:pt>
    <dgm:pt modelId="{F51A2920-5214-42A0-8329-193CE0ADC312}" type="parTrans" cxnId="{D180052C-8BB8-4190-9E7E-0EB8C75D04B6}">
      <dgm:prSet/>
      <dgm:spPr/>
      <dgm:t>
        <a:bodyPr/>
        <a:lstStyle/>
        <a:p>
          <a:endParaRPr lang="en-US"/>
        </a:p>
      </dgm:t>
    </dgm:pt>
    <dgm:pt modelId="{7327CA6B-6813-470B-8B60-8028F6ABA2A2}" type="sibTrans" cxnId="{D180052C-8BB8-4190-9E7E-0EB8C75D04B6}">
      <dgm:prSet/>
      <dgm:spPr/>
      <dgm:t>
        <a:bodyPr/>
        <a:lstStyle/>
        <a:p>
          <a:endParaRPr lang="en-US"/>
        </a:p>
      </dgm:t>
    </dgm:pt>
    <dgm:pt modelId="{D8B6CB41-F964-46FE-A3D2-3C19CF7ECDA8}">
      <dgm:prSet/>
      <dgm:spPr/>
      <dgm:t>
        <a:bodyPr/>
        <a:lstStyle/>
        <a:p>
          <a:r>
            <a:rPr lang="en-GB"/>
            <a:t>Sharing personal problems, aspects of own life history, who’s needs are really being met in these instances? </a:t>
          </a:r>
          <a:endParaRPr lang="en-US"/>
        </a:p>
      </dgm:t>
    </dgm:pt>
    <dgm:pt modelId="{FB65F576-A7E0-46E6-8F12-8FF20876E1D1}" type="parTrans" cxnId="{3BE03152-6B47-4AC0-859D-BF146E26F8EB}">
      <dgm:prSet/>
      <dgm:spPr/>
      <dgm:t>
        <a:bodyPr/>
        <a:lstStyle/>
        <a:p>
          <a:endParaRPr lang="en-US"/>
        </a:p>
      </dgm:t>
    </dgm:pt>
    <dgm:pt modelId="{27BEF639-355B-46C3-AAE9-E95D69E167B5}" type="sibTrans" cxnId="{3BE03152-6B47-4AC0-859D-BF146E26F8EB}">
      <dgm:prSet/>
      <dgm:spPr/>
      <dgm:t>
        <a:bodyPr/>
        <a:lstStyle/>
        <a:p>
          <a:endParaRPr lang="en-US"/>
        </a:p>
      </dgm:t>
    </dgm:pt>
    <dgm:pt modelId="{6E15D5DA-E3DE-4794-A60F-C33460AF3B94}" type="pres">
      <dgm:prSet presAssocID="{94A5805C-8705-437C-BEC2-95D773C1E988}" presName="linear" presStyleCnt="0">
        <dgm:presLayoutVars>
          <dgm:animLvl val="lvl"/>
          <dgm:resizeHandles val="exact"/>
        </dgm:presLayoutVars>
      </dgm:prSet>
      <dgm:spPr/>
    </dgm:pt>
    <dgm:pt modelId="{C599ACB9-C01B-49FD-8FD1-C43B8672E3E4}" type="pres">
      <dgm:prSet presAssocID="{D47C9F50-7B7D-459E-9E82-E7B6D427DC16}" presName="parentText" presStyleLbl="node1" presStyleIdx="0" presStyleCnt="5">
        <dgm:presLayoutVars>
          <dgm:chMax val="0"/>
          <dgm:bulletEnabled val="1"/>
        </dgm:presLayoutVars>
      </dgm:prSet>
      <dgm:spPr/>
    </dgm:pt>
    <dgm:pt modelId="{504B6D07-C58B-470A-BFF4-6DFF40DDF3E1}" type="pres">
      <dgm:prSet presAssocID="{D47C9F50-7B7D-459E-9E82-E7B6D427DC16}" presName="childText" presStyleLbl="revTx" presStyleIdx="0" presStyleCnt="5">
        <dgm:presLayoutVars>
          <dgm:bulletEnabled val="1"/>
        </dgm:presLayoutVars>
      </dgm:prSet>
      <dgm:spPr/>
    </dgm:pt>
    <dgm:pt modelId="{F86190E6-6F2C-4D38-9368-3048ED19315B}" type="pres">
      <dgm:prSet presAssocID="{48300790-BC15-4549-8980-1A55EBCEEA79}" presName="parentText" presStyleLbl="node1" presStyleIdx="1" presStyleCnt="5">
        <dgm:presLayoutVars>
          <dgm:chMax val="0"/>
          <dgm:bulletEnabled val="1"/>
        </dgm:presLayoutVars>
      </dgm:prSet>
      <dgm:spPr/>
    </dgm:pt>
    <dgm:pt modelId="{D8890C54-FAA7-4397-8538-1089664650AE}" type="pres">
      <dgm:prSet presAssocID="{48300790-BC15-4549-8980-1A55EBCEEA79}" presName="childText" presStyleLbl="revTx" presStyleIdx="1" presStyleCnt="5">
        <dgm:presLayoutVars>
          <dgm:bulletEnabled val="1"/>
        </dgm:presLayoutVars>
      </dgm:prSet>
      <dgm:spPr/>
    </dgm:pt>
    <dgm:pt modelId="{0AC0E28A-5D52-4A78-B246-1E195E26011E}" type="pres">
      <dgm:prSet presAssocID="{D3ACEF91-0DE1-4438-9724-8EE452A5768C}" presName="parentText" presStyleLbl="node1" presStyleIdx="2" presStyleCnt="5">
        <dgm:presLayoutVars>
          <dgm:chMax val="0"/>
          <dgm:bulletEnabled val="1"/>
        </dgm:presLayoutVars>
      </dgm:prSet>
      <dgm:spPr/>
    </dgm:pt>
    <dgm:pt modelId="{9EAC85D4-9011-4168-9C6C-383F23C2D6E1}" type="pres">
      <dgm:prSet presAssocID="{D3ACEF91-0DE1-4438-9724-8EE452A5768C}" presName="childText" presStyleLbl="revTx" presStyleIdx="2" presStyleCnt="5">
        <dgm:presLayoutVars>
          <dgm:bulletEnabled val="1"/>
        </dgm:presLayoutVars>
      </dgm:prSet>
      <dgm:spPr/>
    </dgm:pt>
    <dgm:pt modelId="{E63CC3F6-1EAD-45E8-83DE-E408D386A9F1}" type="pres">
      <dgm:prSet presAssocID="{A84287C2-9EF2-476C-AC15-1DF19F2A7FE8}" presName="parentText" presStyleLbl="node1" presStyleIdx="3" presStyleCnt="5">
        <dgm:presLayoutVars>
          <dgm:chMax val="0"/>
          <dgm:bulletEnabled val="1"/>
        </dgm:presLayoutVars>
      </dgm:prSet>
      <dgm:spPr/>
    </dgm:pt>
    <dgm:pt modelId="{6443D9A0-C262-41B3-803A-CB6AC349D61B}" type="pres">
      <dgm:prSet presAssocID="{A84287C2-9EF2-476C-AC15-1DF19F2A7FE8}" presName="childText" presStyleLbl="revTx" presStyleIdx="3" presStyleCnt="5">
        <dgm:presLayoutVars>
          <dgm:bulletEnabled val="1"/>
        </dgm:presLayoutVars>
      </dgm:prSet>
      <dgm:spPr/>
    </dgm:pt>
    <dgm:pt modelId="{0EA00D3E-02D4-484A-AEFB-09B790FFFE76}" type="pres">
      <dgm:prSet presAssocID="{1BCE3C81-D60A-4E25-8182-BA4E82CD18A1}" presName="parentText" presStyleLbl="node1" presStyleIdx="4" presStyleCnt="5">
        <dgm:presLayoutVars>
          <dgm:chMax val="0"/>
          <dgm:bulletEnabled val="1"/>
        </dgm:presLayoutVars>
      </dgm:prSet>
      <dgm:spPr/>
    </dgm:pt>
    <dgm:pt modelId="{8195FCAD-D2CC-42B3-AD46-7F8BE456BEBF}" type="pres">
      <dgm:prSet presAssocID="{1BCE3C81-D60A-4E25-8182-BA4E82CD18A1}" presName="childText" presStyleLbl="revTx" presStyleIdx="4" presStyleCnt="5">
        <dgm:presLayoutVars>
          <dgm:bulletEnabled val="1"/>
        </dgm:presLayoutVars>
      </dgm:prSet>
      <dgm:spPr/>
    </dgm:pt>
  </dgm:ptLst>
  <dgm:cxnLst>
    <dgm:cxn modelId="{B090520A-B69D-40F8-8A8F-A4220D563416}" type="presOf" srcId="{D8B6CB41-F964-46FE-A3D2-3C19CF7ECDA8}" destId="{8195FCAD-D2CC-42B3-AD46-7F8BE456BEBF}" srcOrd="0" destOrd="0" presId="urn:microsoft.com/office/officeart/2005/8/layout/vList2"/>
    <dgm:cxn modelId="{3C9DF91E-CA37-4C8B-AE39-C7761FB1564E}" srcId="{D3ACEF91-0DE1-4438-9724-8EE452A5768C}" destId="{52843064-C149-4DDA-91BF-9AEBC4621843}" srcOrd="0" destOrd="0" parTransId="{B261BECC-D0DD-48F8-989B-126C62BCF81B}" sibTransId="{A32BD3C8-72AA-416D-A134-D6CE582D0812}"/>
    <dgm:cxn modelId="{34E5E721-D7B9-4575-B483-8C4621ADD411}" type="presOf" srcId="{976484F3-5E15-485D-A169-728FD3745C4C}" destId="{6443D9A0-C262-41B3-803A-CB6AC349D61B}" srcOrd="0" destOrd="1" presId="urn:microsoft.com/office/officeart/2005/8/layout/vList2"/>
    <dgm:cxn modelId="{527ED52A-6FFB-4C77-BC00-4DACD52C7B1D}" srcId="{D47C9F50-7B7D-459E-9E82-E7B6D427DC16}" destId="{70E6A189-4E1D-498B-9C43-83CD7303AA43}" srcOrd="1" destOrd="0" parTransId="{30B61BB9-3F73-483C-9A77-19477E5A7DB3}" sibTransId="{48703F41-C810-49B8-AC17-2F28EED7E36C}"/>
    <dgm:cxn modelId="{D180052C-8BB8-4190-9E7E-0EB8C75D04B6}" srcId="{94A5805C-8705-437C-BEC2-95D773C1E988}" destId="{1BCE3C81-D60A-4E25-8182-BA4E82CD18A1}" srcOrd="4" destOrd="0" parTransId="{F51A2920-5214-42A0-8329-193CE0ADC312}" sibTransId="{7327CA6B-6813-470B-8B60-8028F6ABA2A2}"/>
    <dgm:cxn modelId="{8093CB2C-4F4B-4D7F-B884-DFB1147BBF6D}" type="presOf" srcId="{B58357A8-6EA2-413D-B8AC-0A2A1EEACF27}" destId="{6443D9A0-C262-41B3-803A-CB6AC349D61B}" srcOrd="0" destOrd="2" presId="urn:microsoft.com/office/officeart/2005/8/layout/vList2"/>
    <dgm:cxn modelId="{19F60B34-7290-4FC3-958A-0326FA3EF84A}" type="presOf" srcId="{D47C9F50-7B7D-459E-9E82-E7B6D427DC16}" destId="{C599ACB9-C01B-49FD-8FD1-C43B8672E3E4}" srcOrd="0" destOrd="0" presId="urn:microsoft.com/office/officeart/2005/8/layout/vList2"/>
    <dgm:cxn modelId="{3C2FA45B-6E24-4579-BF20-0AA45ABE55B3}" type="presOf" srcId="{C46CF9CD-088E-44F8-BB83-EBB19DF9B7F6}" destId="{504B6D07-C58B-470A-BFF4-6DFF40DDF3E1}" srcOrd="0" destOrd="0" presId="urn:microsoft.com/office/officeart/2005/8/layout/vList2"/>
    <dgm:cxn modelId="{BBB5EC60-C254-40AC-A8BA-8730072FCF7A}" srcId="{D47C9F50-7B7D-459E-9E82-E7B6D427DC16}" destId="{C46CF9CD-088E-44F8-BB83-EBB19DF9B7F6}" srcOrd="0" destOrd="0" parTransId="{69521CFA-4CA0-4B6A-ABBB-E4C519C4B417}" sibTransId="{EF524DAA-A098-48AD-A770-7E301A1DD8E6}"/>
    <dgm:cxn modelId="{FC624E63-CEA5-4072-B1A1-E291E65AA65E}" srcId="{94A5805C-8705-437C-BEC2-95D773C1E988}" destId="{A84287C2-9EF2-476C-AC15-1DF19F2A7FE8}" srcOrd="3" destOrd="0" parTransId="{E62A8659-CA35-49B0-B9C6-D92EC2371419}" sibTransId="{3787CC73-430E-4F06-93CD-31E2EE236E7E}"/>
    <dgm:cxn modelId="{6959FA45-7DDC-4773-B9C2-BA87BCFAD59D}" type="presOf" srcId="{48300790-BC15-4549-8980-1A55EBCEEA79}" destId="{F86190E6-6F2C-4D38-9368-3048ED19315B}" srcOrd="0" destOrd="0" presId="urn:microsoft.com/office/officeart/2005/8/layout/vList2"/>
    <dgm:cxn modelId="{036D8F68-4877-4908-81F4-FFF15AB3A287}" type="presOf" srcId="{70E6A189-4E1D-498B-9C43-83CD7303AA43}" destId="{504B6D07-C58B-470A-BFF4-6DFF40DDF3E1}" srcOrd="0" destOrd="1" presId="urn:microsoft.com/office/officeart/2005/8/layout/vList2"/>
    <dgm:cxn modelId="{1F9B334B-85FD-446C-9D10-0668711600FD}" type="presOf" srcId="{A0040996-8EBB-4636-B677-7D07F4F9FB91}" destId="{6443D9A0-C262-41B3-803A-CB6AC349D61B}" srcOrd="0" destOrd="0" presId="urn:microsoft.com/office/officeart/2005/8/layout/vList2"/>
    <dgm:cxn modelId="{CBCC584C-72A4-45E9-A9D0-3411A4B9B9BC}" type="presOf" srcId="{AC61D2EE-978A-48C5-BBD5-09C94746AE93}" destId="{D8890C54-FAA7-4397-8538-1089664650AE}" srcOrd="0" destOrd="0" presId="urn:microsoft.com/office/officeart/2005/8/layout/vList2"/>
    <dgm:cxn modelId="{2C917D51-0C4D-4609-8050-52F3473E0267}" type="presOf" srcId="{FDDAC083-70F7-4421-B315-D4259A3CD8D9}" destId="{9EAC85D4-9011-4168-9C6C-383F23C2D6E1}" srcOrd="0" destOrd="1" presId="urn:microsoft.com/office/officeart/2005/8/layout/vList2"/>
    <dgm:cxn modelId="{3BE03152-6B47-4AC0-859D-BF146E26F8EB}" srcId="{1BCE3C81-D60A-4E25-8182-BA4E82CD18A1}" destId="{D8B6CB41-F964-46FE-A3D2-3C19CF7ECDA8}" srcOrd="0" destOrd="0" parTransId="{FB65F576-A7E0-46E6-8F12-8FF20876E1D1}" sibTransId="{27BEF639-355B-46C3-AAE9-E95D69E167B5}"/>
    <dgm:cxn modelId="{2D7A8174-1DAC-4906-A940-161C0A83F346}" srcId="{94A5805C-8705-437C-BEC2-95D773C1E988}" destId="{D47C9F50-7B7D-459E-9E82-E7B6D427DC16}" srcOrd="0" destOrd="0" parTransId="{822EDF4D-6FE7-48E3-A4A5-E4E7B46B16C3}" sibTransId="{AEB9735F-4B28-490A-BE84-2037A6BBDE61}"/>
    <dgm:cxn modelId="{40E11E59-0082-43AF-892F-BFFB97773511}" srcId="{A84287C2-9EF2-476C-AC15-1DF19F2A7FE8}" destId="{976484F3-5E15-485D-A169-728FD3745C4C}" srcOrd="1" destOrd="0" parTransId="{D42D7D24-3E72-41E7-9C22-61E195BD4F44}" sibTransId="{6EC3077D-506B-4526-A6E4-8D32523A0580}"/>
    <dgm:cxn modelId="{F338397C-63C1-481E-A1C6-68C8F9F2A9CA}" type="presOf" srcId="{52843064-C149-4DDA-91BF-9AEBC4621843}" destId="{9EAC85D4-9011-4168-9C6C-383F23C2D6E1}" srcOrd="0" destOrd="0" presId="urn:microsoft.com/office/officeart/2005/8/layout/vList2"/>
    <dgm:cxn modelId="{7497557E-9FAD-414C-A143-6F4EBB9C2D88}" srcId="{94A5805C-8705-437C-BEC2-95D773C1E988}" destId="{48300790-BC15-4549-8980-1A55EBCEEA79}" srcOrd="1" destOrd="0" parTransId="{75BE6972-4FD0-49C6-BE3C-4C940E35428E}" sibTransId="{1A94AAD3-F1FA-4FF4-AE53-8609DBF0ABE0}"/>
    <dgm:cxn modelId="{15B7A8AB-EBAD-4F6B-BEFF-758ABB76C88D}" type="presOf" srcId="{A84287C2-9EF2-476C-AC15-1DF19F2A7FE8}" destId="{E63CC3F6-1EAD-45E8-83DE-E408D386A9F1}" srcOrd="0" destOrd="0" presId="urn:microsoft.com/office/officeart/2005/8/layout/vList2"/>
    <dgm:cxn modelId="{8A3FE4AB-74BA-42D2-8482-1890E75FE3C9}" srcId="{D3ACEF91-0DE1-4438-9724-8EE452A5768C}" destId="{FDDAC083-70F7-4421-B315-D4259A3CD8D9}" srcOrd="1" destOrd="0" parTransId="{76A0F030-3FAA-4D36-B768-A0494E7A9E51}" sibTransId="{CBD462A7-9A23-4448-89C0-075A574CE9CE}"/>
    <dgm:cxn modelId="{9E4D7AB9-D7F5-40F7-8FB2-F8D7310FD72F}" type="presOf" srcId="{94A5805C-8705-437C-BEC2-95D773C1E988}" destId="{6E15D5DA-E3DE-4794-A60F-C33460AF3B94}" srcOrd="0" destOrd="0" presId="urn:microsoft.com/office/officeart/2005/8/layout/vList2"/>
    <dgm:cxn modelId="{AA5057BD-9BA0-4A34-9899-CD71CFE04955}" type="presOf" srcId="{D3ACEF91-0DE1-4438-9724-8EE452A5768C}" destId="{0AC0E28A-5D52-4A78-B246-1E195E26011E}" srcOrd="0" destOrd="0" presId="urn:microsoft.com/office/officeart/2005/8/layout/vList2"/>
    <dgm:cxn modelId="{759E39D7-C1A1-4865-83BC-A7D79D6C9658}" srcId="{A84287C2-9EF2-476C-AC15-1DF19F2A7FE8}" destId="{A0040996-8EBB-4636-B677-7D07F4F9FB91}" srcOrd="0" destOrd="0" parTransId="{F4161C96-C250-4825-945F-2E3B13337BEC}" sibTransId="{4802AE89-D85F-4DEA-B605-D7BA86CEB1A2}"/>
    <dgm:cxn modelId="{8E25BCDA-C904-444B-9156-959B3FEF3326}" srcId="{48300790-BC15-4549-8980-1A55EBCEEA79}" destId="{586BEBF8-2683-4D94-BD2B-0B9B6D88C1C6}" srcOrd="1" destOrd="0" parTransId="{34813005-0B2F-4F7A-B868-77E322FCA192}" sibTransId="{54A8CBEB-674C-49A3-A663-E5568080262D}"/>
    <dgm:cxn modelId="{7CC3F6DB-4C6D-46C5-A7A0-7CC6B6060153}" type="presOf" srcId="{1BCE3C81-D60A-4E25-8182-BA4E82CD18A1}" destId="{0EA00D3E-02D4-484A-AEFB-09B790FFFE76}" srcOrd="0" destOrd="0" presId="urn:microsoft.com/office/officeart/2005/8/layout/vList2"/>
    <dgm:cxn modelId="{98F864F0-FA81-46E8-83B0-66C4F41B46B3}" srcId="{A84287C2-9EF2-476C-AC15-1DF19F2A7FE8}" destId="{B58357A8-6EA2-413D-B8AC-0A2A1EEACF27}" srcOrd="2" destOrd="0" parTransId="{A06A07D1-6AF8-4BE9-801D-558EC6373C9B}" sibTransId="{0EF8506D-24EB-4617-A678-91714EF7CC07}"/>
    <dgm:cxn modelId="{ECD5A7F0-3E97-4D2B-907E-8665816F4FF4}" type="presOf" srcId="{586BEBF8-2683-4D94-BD2B-0B9B6D88C1C6}" destId="{D8890C54-FAA7-4397-8538-1089664650AE}" srcOrd="0" destOrd="1" presId="urn:microsoft.com/office/officeart/2005/8/layout/vList2"/>
    <dgm:cxn modelId="{EF0D63F1-FBA3-44A6-B455-C63FB5DACD22}" srcId="{48300790-BC15-4549-8980-1A55EBCEEA79}" destId="{AC61D2EE-978A-48C5-BBD5-09C94746AE93}" srcOrd="0" destOrd="0" parTransId="{EBA927EB-B7D8-454E-BC86-631901C9A9B6}" sibTransId="{28B1468C-3006-4ADD-B7AF-05E4E816C8CE}"/>
    <dgm:cxn modelId="{216AFDF7-E110-4410-8053-24EF5D0CEFE0}" srcId="{94A5805C-8705-437C-BEC2-95D773C1E988}" destId="{D3ACEF91-0DE1-4438-9724-8EE452A5768C}" srcOrd="2" destOrd="0" parTransId="{B0FD7590-A0B1-4377-AEC3-1D32BC5CCAF7}" sibTransId="{7623C8FD-98CA-4055-BB80-F6CBE5C0B231}"/>
    <dgm:cxn modelId="{46CB870E-2F7C-455B-8E8B-72980968B822}" type="presParOf" srcId="{6E15D5DA-E3DE-4794-A60F-C33460AF3B94}" destId="{C599ACB9-C01B-49FD-8FD1-C43B8672E3E4}" srcOrd="0" destOrd="0" presId="urn:microsoft.com/office/officeart/2005/8/layout/vList2"/>
    <dgm:cxn modelId="{D5BB13BF-FA7C-4556-AC53-551C8B95CD9A}" type="presParOf" srcId="{6E15D5DA-E3DE-4794-A60F-C33460AF3B94}" destId="{504B6D07-C58B-470A-BFF4-6DFF40DDF3E1}" srcOrd="1" destOrd="0" presId="urn:microsoft.com/office/officeart/2005/8/layout/vList2"/>
    <dgm:cxn modelId="{7E5DE9CA-0CFC-42C8-812E-59811AAC601C}" type="presParOf" srcId="{6E15D5DA-E3DE-4794-A60F-C33460AF3B94}" destId="{F86190E6-6F2C-4D38-9368-3048ED19315B}" srcOrd="2" destOrd="0" presId="urn:microsoft.com/office/officeart/2005/8/layout/vList2"/>
    <dgm:cxn modelId="{F968AE6F-3DE1-4F60-BDD9-A45F3AC061D6}" type="presParOf" srcId="{6E15D5DA-E3DE-4794-A60F-C33460AF3B94}" destId="{D8890C54-FAA7-4397-8538-1089664650AE}" srcOrd="3" destOrd="0" presId="urn:microsoft.com/office/officeart/2005/8/layout/vList2"/>
    <dgm:cxn modelId="{4EED630B-FA61-4739-8A35-1C60241F4C8D}" type="presParOf" srcId="{6E15D5DA-E3DE-4794-A60F-C33460AF3B94}" destId="{0AC0E28A-5D52-4A78-B246-1E195E26011E}" srcOrd="4" destOrd="0" presId="urn:microsoft.com/office/officeart/2005/8/layout/vList2"/>
    <dgm:cxn modelId="{2B347C01-7675-4144-97E6-B4855D6C77E5}" type="presParOf" srcId="{6E15D5DA-E3DE-4794-A60F-C33460AF3B94}" destId="{9EAC85D4-9011-4168-9C6C-383F23C2D6E1}" srcOrd="5" destOrd="0" presId="urn:microsoft.com/office/officeart/2005/8/layout/vList2"/>
    <dgm:cxn modelId="{15048B0E-7FE8-45A8-898E-A15E443D00C3}" type="presParOf" srcId="{6E15D5DA-E3DE-4794-A60F-C33460AF3B94}" destId="{E63CC3F6-1EAD-45E8-83DE-E408D386A9F1}" srcOrd="6" destOrd="0" presId="urn:microsoft.com/office/officeart/2005/8/layout/vList2"/>
    <dgm:cxn modelId="{B863A811-248F-4D49-B5BC-47369ED9A462}" type="presParOf" srcId="{6E15D5DA-E3DE-4794-A60F-C33460AF3B94}" destId="{6443D9A0-C262-41B3-803A-CB6AC349D61B}" srcOrd="7" destOrd="0" presId="urn:microsoft.com/office/officeart/2005/8/layout/vList2"/>
    <dgm:cxn modelId="{243427CD-BC75-4DF6-9AD5-772421E6BD68}" type="presParOf" srcId="{6E15D5DA-E3DE-4794-A60F-C33460AF3B94}" destId="{0EA00D3E-02D4-484A-AEFB-09B790FFFE76}" srcOrd="8" destOrd="0" presId="urn:microsoft.com/office/officeart/2005/8/layout/vList2"/>
    <dgm:cxn modelId="{B89D3E42-8378-4538-A578-5E23749FA7DF}" type="presParOf" srcId="{6E15D5DA-E3DE-4794-A60F-C33460AF3B94}" destId="{8195FCAD-D2CC-42B3-AD46-7F8BE456BEBF}"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118C82-D1B5-454E-AC6E-8D2E8280AE8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06954AB-6739-444E-8999-C65203EC9DD1}">
      <dgm:prSet/>
      <dgm:spPr/>
      <dgm:t>
        <a:bodyPr/>
        <a:lstStyle/>
        <a:p>
          <a:r>
            <a:rPr lang="en-GB" b="1"/>
            <a:t>FINANCIAL</a:t>
          </a:r>
          <a:endParaRPr lang="en-US"/>
        </a:p>
      </dgm:t>
    </dgm:pt>
    <dgm:pt modelId="{26FEE312-EA40-4D7B-85DD-DC50C0BAF31A}" type="parTrans" cxnId="{205703C8-832A-4258-9DC4-31FF38CCCC62}">
      <dgm:prSet/>
      <dgm:spPr/>
      <dgm:t>
        <a:bodyPr/>
        <a:lstStyle/>
        <a:p>
          <a:endParaRPr lang="en-US"/>
        </a:p>
      </dgm:t>
    </dgm:pt>
    <dgm:pt modelId="{B243092A-9AA6-4514-9FD0-3091B4751B8E}" type="sibTrans" cxnId="{205703C8-832A-4258-9DC4-31FF38CCCC62}">
      <dgm:prSet/>
      <dgm:spPr/>
      <dgm:t>
        <a:bodyPr/>
        <a:lstStyle/>
        <a:p>
          <a:endParaRPr lang="en-US"/>
        </a:p>
      </dgm:t>
    </dgm:pt>
    <dgm:pt modelId="{45717937-AC46-487B-AF88-8FBF12D9A4A8}">
      <dgm:prSet/>
      <dgm:spPr/>
      <dgm:t>
        <a:bodyPr/>
        <a:lstStyle/>
        <a:p>
          <a:r>
            <a:rPr lang="en-GB"/>
            <a:t>Receiving / giving money / goods / gifts</a:t>
          </a:r>
          <a:endParaRPr lang="en-US"/>
        </a:p>
      </dgm:t>
    </dgm:pt>
    <dgm:pt modelId="{AF05FC72-7633-44A7-9101-95933FA3B3A2}" type="parTrans" cxnId="{049DEB16-11D5-4F97-93E2-165845F44EE0}">
      <dgm:prSet/>
      <dgm:spPr/>
      <dgm:t>
        <a:bodyPr/>
        <a:lstStyle/>
        <a:p>
          <a:endParaRPr lang="en-US"/>
        </a:p>
      </dgm:t>
    </dgm:pt>
    <dgm:pt modelId="{E17057D0-F800-4686-BE67-D62492200497}" type="sibTrans" cxnId="{049DEB16-11D5-4F97-93E2-165845F44EE0}">
      <dgm:prSet/>
      <dgm:spPr/>
      <dgm:t>
        <a:bodyPr/>
        <a:lstStyle/>
        <a:p>
          <a:endParaRPr lang="en-US"/>
        </a:p>
      </dgm:t>
    </dgm:pt>
    <dgm:pt modelId="{3C3DA728-79D2-402E-BFE5-275971E9C46F}">
      <dgm:prSet/>
      <dgm:spPr/>
      <dgm:t>
        <a:bodyPr/>
        <a:lstStyle/>
        <a:p>
          <a:r>
            <a:rPr lang="en-GB" b="1"/>
            <a:t>CRIMINAL</a:t>
          </a:r>
          <a:endParaRPr lang="en-US"/>
        </a:p>
      </dgm:t>
    </dgm:pt>
    <dgm:pt modelId="{7BB07D01-B3D2-433B-965E-621B46D696C1}" type="parTrans" cxnId="{DAF752A3-3130-449B-8ED3-89B397D0AD5E}">
      <dgm:prSet/>
      <dgm:spPr/>
      <dgm:t>
        <a:bodyPr/>
        <a:lstStyle/>
        <a:p>
          <a:endParaRPr lang="en-US"/>
        </a:p>
      </dgm:t>
    </dgm:pt>
    <dgm:pt modelId="{B22FD0E9-EB3C-45E2-BC71-BF54ACE77D18}" type="sibTrans" cxnId="{DAF752A3-3130-449B-8ED3-89B397D0AD5E}">
      <dgm:prSet/>
      <dgm:spPr/>
      <dgm:t>
        <a:bodyPr/>
        <a:lstStyle/>
        <a:p>
          <a:endParaRPr lang="en-US"/>
        </a:p>
      </dgm:t>
    </dgm:pt>
    <dgm:pt modelId="{29D822C9-116C-42A4-8A37-5A382ACC4AEA}">
      <dgm:prSet/>
      <dgm:spPr/>
      <dgm:t>
        <a:bodyPr/>
        <a:lstStyle/>
        <a:p>
          <a:r>
            <a:rPr lang="en-GB"/>
            <a:t>Colluding with criminal actions of YP</a:t>
          </a:r>
          <a:endParaRPr lang="en-US"/>
        </a:p>
      </dgm:t>
    </dgm:pt>
    <dgm:pt modelId="{8BE6FD02-DAA8-4B0C-9D95-A3C91F80C70B}" type="parTrans" cxnId="{FFFCD732-DC97-4229-AD2E-FDC0041AA281}">
      <dgm:prSet/>
      <dgm:spPr/>
      <dgm:t>
        <a:bodyPr/>
        <a:lstStyle/>
        <a:p>
          <a:endParaRPr lang="en-US"/>
        </a:p>
      </dgm:t>
    </dgm:pt>
    <dgm:pt modelId="{13BCC7D3-E2FE-4497-BC01-E71F6E1E2F87}" type="sibTrans" cxnId="{FFFCD732-DC97-4229-AD2E-FDC0041AA281}">
      <dgm:prSet/>
      <dgm:spPr/>
      <dgm:t>
        <a:bodyPr/>
        <a:lstStyle/>
        <a:p>
          <a:endParaRPr lang="en-US"/>
        </a:p>
      </dgm:t>
    </dgm:pt>
    <dgm:pt modelId="{4B766B79-6794-406D-8DD0-A5139FD007E8}">
      <dgm:prSet/>
      <dgm:spPr/>
      <dgm:t>
        <a:bodyPr/>
        <a:lstStyle/>
        <a:p>
          <a:r>
            <a:rPr lang="en-GB"/>
            <a:t>Exploiting / perpetrating criminal acts involving others</a:t>
          </a:r>
          <a:endParaRPr lang="en-US"/>
        </a:p>
      </dgm:t>
    </dgm:pt>
    <dgm:pt modelId="{EA8AE639-ABFD-4BB4-9A30-BE5BAA231432}" type="parTrans" cxnId="{DEC8CC4E-4274-4E90-BF3E-BF963E310FB1}">
      <dgm:prSet/>
      <dgm:spPr/>
      <dgm:t>
        <a:bodyPr/>
        <a:lstStyle/>
        <a:p>
          <a:endParaRPr lang="en-US"/>
        </a:p>
      </dgm:t>
    </dgm:pt>
    <dgm:pt modelId="{2857100A-2527-4AE7-BED5-4BE83B162F1B}" type="sibTrans" cxnId="{DEC8CC4E-4274-4E90-BF3E-BF963E310FB1}">
      <dgm:prSet/>
      <dgm:spPr/>
      <dgm:t>
        <a:bodyPr/>
        <a:lstStyle/>
        <a:p>
          <a:endParaRPr lang="en-US"/>
        </a:p>
      </dgm:t>
    </dgm:pt>
    <dgm:pt modelId="{9C94E7B2-1AA6-418C-BA2A-3E81195FB228}">
      <dgm:prSet/>
      <dgm:spPr/>
      <dgm:t>
        <a:bodyPr/>
        <a:lstStyle/>
        <a:p>
          <a:r>
            <a:rPr lang="en-GB"/>
            <a:t>Abuse / neglect of YP / families</a:t>
          </a:r>
          <a:endParaRPr lang="en-US"/>
        </a:p>
      </dgm:t>
    </dgm:pt>
    <dgm:pt modelId="{898B88FC-3982-481C-8486-EB356BC9B226}" type="parTrans" cxnId="{2FF58839-CE88-476C-82BA-15036389584E}">
      <dgm:prSet/>
      <dgm:spPr/>
      <dgm:t>
        <a:bodyPr/>
        <a:lstStyle/>
        <a:p>
          <a:endParaRPr lang="en-US"/>
        </a:p>
      </dgm:t>
    </dgm:pt>
    <dgm:pt modelId="{E6890270-D03D-4CF4-9477-DAF183B4820B}" type="sibTrans" cxnId="{2FF58839-CE88-476C-82BA-15036389584E}">
      <dgm:prSet/>
      <dgm:spPr/>
      <dgm:t>
        <a:bodyPr/>
        <a:lstStyle/>
        <a:p>
          <a:endParaRPr lang="en-US"/>
        </a:p>
      </dgm:t>
    </dgm:pt>
    <dgm:pt modelId="{7C4E3355-4923-438F-A698-BCC5DBDD794A}">
      <dgm:prSet/>
      <dgm:spPr/>
      <dgm:t>
        <a:bodyPr/>
        <a:lstStyle/>
        <a:p>
          <a:r>
            <a:rPr lang="en-GB" b="1"/>
            <a:t>WORKING BEYOND LIMITS OF COMPETENCY</a:t>
          </a:r>
          <a:endParaRPr lang="en-US"/>
        </a:p>
      </dgm:t>
    </dgm:pt>
    <dgm:pt modelId="{F6634555-FA3A-4382-BA42-BB0F6D6A6312}" type="parTrans" cxnId="{8A5578A6-CC8A-4459-AEC8-640E07DE0A9F}">
      <dgm:prSet/>
      <dgm:spPr/>
      <dgm:t>
        <a:bodyPr/>
        <a:lstStyle/>
        <a:p>
          <a:endParaRPr lang="en-US"/>
        </a:p>
      </dgm:t>
    </dgm:pt>
    <dgm:pt modelId="{EB0DCF64-5203-4D41-9506-84C701477652}" type="sibTrans" cxnId="{8A5578A6-CC8A-4459-AEC8-640E07DE0A9F}">
      <dgm:prSet/>
      <dgm:spPr/>
      <dgm:t>
        <a:bodyPr/>
        <a:lstStyle/>
        <a:p>
          <a:endParaRPr lang="en-US"/>
        </a:p>
      </dgm:t>
    </dgm:pt>
    <dgm:pt modelId="{95EFB1D1-AA7B-40C1-8973-91191C1FD3B3}">
      <dgm:prSet/>
      <dgm:spPr/>
      <dgm:t>
        <a:bodyPr/>
        <a:lstStyle/>
        <a:p>
          <a:r>
            <a:rPr lang="en-GB" dirty="0"/>
            <a:t>Working beyond your knowledge and skills</a:t>
          </a:r>
          <a:endParaRPr lang="en-US" dirty="0"/>
        </a:p>
      </dgm:t>
    </dgm:pt>
    <dgm:pt modelId="{5988CD45-4473-460B-9584-16D86F487DB6}" type="parTrans" cxnId="{91E8A47E-B204-4EEB-BAAC-326EACC6BEE1}">
      <dgm:prSet/>
      <dgm:spPr/>
      <dgm:t>
        <a:bodyPr/>
        <a:lstStyle/>
        <a:p>
          <a:endParaRPr lang="en-US"/>
        </a:p>
      </dgm:t>
    </dgm:pt>
    <dgm:pt modelId="{8ADE4399-9CAB-40CB-ABAE-894421599EF6}" type="sibTrans" cxnId="{91E8A47E-B204-4EEB-BAAC-326EACC6BEE1}">
      <dgm:prSet/>
      <dgm:spPr/>
      <dgm:t>
        <a:bodyPr/>
        <a:lstStyle/>
        <a:p>
          <a:endParaRPr lang="en-US"/>
        </a:p>
      </dgm:t>
    </dgm:pt>
    <dgm:pt modelId="{8CFD48D1-D2FD-4316-9E17-DF4337D3361A}">
      <dgm:prSet/>
      <dgm:spPr/>
      <dgm:t>
        <a:bodyPr/>
        <a:lstStyle/>
        <a:p>
          <a:r>
            <a:rPr lang="en-GB" b="1"/>
            <a:t>DUAL- RELATIONSHIPS</a:t>
          </a:r>
          <a:endParaRPr lang="en-US"/>
        </a:p>
      </dgm:t>
    </dgm:pt>
    <dgm:pt modelId="{276BD9AC-DDF6-4B65-9A82-78EB5918D201}" type="parTrans" cxnId="{1C5F77AF-BB38-43D6-A324-332C51834C70}">
      <dgm:prSet/>
      <dgm:spPr/>
      <dgm:t>
        <a:bodyPr/>
        <a:lstStyle/>
        <a:p>
          <a:endParaRPr lang="en-US"/>
        </a:p>
      </dgm:t>
    </dgm:pt>
    <dgm:pt modelId="{1BF71EC0-DC92-4C18-BE94-D2008D6A57CD}" type="sibTrans" cxnId="{1C5F77AF-BB38-43D6-A324-332C51834C70}">
      <dgm:prSet/>
      <dgm:spPr/>
      <dgm:t>
        <a:bodyPr/>
        <a:lstStyle/>
        <a:p>
          <a:endParaRPr lang="en-US"/>
        </a:p>
      </dgm:t>
    </dgm:pt>
    <dgm:pt modelId="{1B731537-02DB-48E4-BFB7-092C97462BD7}">
      <dgm:prSet/>
      <dgm:spPr/>
      <dgm:t>
        <a:bodyPr/>
        <a:lstStyle/>
        <a:p>
          <a:r>
            <a:rPr lang="en-GB" dirty="0"/>
            <a:t>Seeing children outside of work</a:t>
          </a:r>
          <a:endParaRPr lang="en-US" dirty="0"/>
        </a:p>
      </dgm:t>
    </dgm:pt>
    <dgm:pt modelId="{F0A0B0B9-C709-41C7-8D49-03142B6FD0CA}" type="parTrans" cxnId="{921683DA-16A0-41EF-9090-5C759C3156E7}">
      <dgm:prSet/>
      <dgm:spPr/>
      <dgm:t>
        <a:bodyPr/>
        <a:lstStyle/>
        <a:p>
          <a:endParaRPr lang="en-US"/>
        </a:p>
      </dgm:t>
    </dgm:pt>
    <dgm:pt modelId="{6E593AAB-AA33-4733-AA42-937AC61CC05F}" type="sibTrans" cxnId="{921683DA-16A0-41EF-9090-5C759C3156E7}">
      <dgm:prSet/>
      <dgm:spPr/>
      <dgm:t>
        <a:bodyPr/>
        <a:lstStyle/>
        <a:p>
          <a:endParaRPr lang="en-US"/>
        </a:p>
      </dgm:t>
    </dgm:pt>
    <dgm:pt modelId="{815A4DB9-130B-44C6-9743-26A184B7E00E}">
      <dgm:prSet/>
      <dgm:spPr/>
      <dgm:t>
        <a:bodyPr/>
        <a:lstStyle/>
        <a:p>
          <a:r>
            <a:rPr lang="en-GB"/>
            <a:t>Friendships, romantic relationships, social media, neighbours, friends, connected within local community</a:t>
          </a:r>
          <a:endParaRPr lang="en-US"/>
        </a:p>
      </dgm:t>
    </dgm:pt>
    <dgm:pt modelId="{FB502F1A-4497-4995-A40A-FD7B5A265D69}" type="parTrans" cxnId="{EB5C543B-B947-47EA-971B-CE9AF2EB2E89}">
      <dgm:prSet/>
      <dgm:spPr/>
      <dgm:t>
        <a:bodyPr/>
        <a:lstStyle/>
        <a:p>
          <a:endParaRPr lang="en-US"/>
        </a:p>
      </dgm:t>
    </dgm:pt>
    <dgm:pt modelId="{5B40A185-451E-4579-AD6F-2E981704941B}" type="sibTrans" cxnId="{EB5C543B-B947-47EA-971B-CE9AF2EB2E89}">
      <dgm:prSet/>
      <dgm:spPr/>
      <dgm:t>
        <a:bodyPr/>
        <a:lstStyle/>
        <a:p>
          <a:endParaRPr lang="en-US"/>
        </a:p>
      </dgm:t>
    </dgm:pt>
    <dgm:pt modelId="{461F4444-E67B-41B5-95F1-0312344D9954}">
      <dgm:prSet/>
      <dgm:spPr/>
      <dgm:t>
        <a:bodyPr/>
        <a:lstStyle/>
        <a:p>
          <a:r>
            <a:rPr lang="en-GB" b="1"/>
            <a:t>FITNESS TO PRACTICE</a:t>
          </a:r>
          <a:endParaRPr lang="en-US"/>
        </a:p>
      </dgm:t>
    </dgm:pt>
    <dgm:pt modelId="{966D0293-8EC2-494A-9A16-44AE3B8E150E}" type="parTrans" cxnId="{98FC9399-226F-47E6-AAA9-034CC1698544}">
      <dgm:prSet/>
      <dgm:spPr/>
      <dgm:t>
        <a:bodyPr/>
        <a:lstStyle/>
        <a:p>
          <a:endParaRPr lang="en-US"/>
        </a:p>
      </dgm:t>
    </dgm:pt>
    <dgm:pt modelId="{600BBA1A-9832-46E7-9A59-FFD9EF501C41}" type="sibTrans" cxnId="{98FC9399-226F-47E6-AAA9-034CC1698544}">
      <dgm:prSet/>
      <dgm:spPr/>
      <dgm:t>
        <a:bodyPr/>
        <a:lstStyle/>
        <a:p>
          <a:endParaRPr lang="en-US"/>
        </a:p>
      </dgm:t>
    </dgm:pt>
    <dgm:pt modelId="{D752B72F-9789-4DB8-B89F-782AE1B03C4F}">
      <dgm:prSet/>
      <dgm:spPr/>
      <dgm:t>
        <a:bodyPr/>
        <a:lstStyle/>
        <a:p>
          <a:r>
            <a:rPr lang="en-GB" dirty="0"/>
            <a:t>Potential impact of our own emotional wellbeing and mental health upon child</a:t>
          </a:r>
          <a:endParaRPr lang="en-US" dirty="0"/>
        </a:p>
      </dgm:t>
    </dgm:pt>
    <dgm:pt modelId="{54391C90-5897-46E1-96F9-FF5F202D5446}" type="parTrans" cxnId="{03A6ECED-CB7B-4D92-AF1C-E1CBF49922FC}">
      <dgm:prSet/>
      <dgm:spPr/>
      <dgm:t>
        <a:bodyPr/>
        <a:lstStyle/>
        <a:p>
          <a:endParaRPr lang="en-US"/>
        </a:p>
      </dgm:t>
    </dgm:pt>
    <dgm:pt modelId="{E654E0D5-BBC2-415F-B601-BDD59B44E541}" type="sibTrans" cxnId="{03A6ECED-CB7B-4D92-AF1C-E1CBF49922FC}">
      <dgm:prSet/>
      <dgm:spPr/>
      <dgm:t>
        <a:bodyPr/>
        <a:lstStyle/>
        <a:p>
          <a:endParaRPr lang="en-US"/>
        </a:p>
      </dgm:t>
    </dgm:pt>
    <dgm:pt modelId="{8BCF78B1-DC64-42BE-89FD-3F9B7BF069F0}">
      <dgm:prSet/>
      <dgm:spPr/>
      <dgm:t>
        <a:bodyPr/>
        <a:lstStyle/>
        <a:p>
          <a:r>
            <a:rPr lang="en-US" dirty="0"/>
            <a:t>Not seeking additional support or transferring a case when you need to</a:t>
          </a:r>
        </a:p>
      </dgm:t>
    </dgm:pt>
    <dgm:pt modelId="{FC012F61-5681-4087-9148-DF5ED98A0380}" type="parTrans" cxnId="{02D92071-90F9-49AD-A1A8-8596B011D637}">
      <dgm:prSet/>
      <dgm:spPr/>
    </dgm:pt>
    <dgm:pt modelId="{4A7505BD-444E-4DCC-8605-7AE446A67C03}" type="sibTrans" cxnId="{02D92071-90F9-49AD-A1A8-8596B011D637}">
      <dgm:prSet/>
      <dgm:spPr/>
    </dgm:pt>
    <dgm:pt modelId="{EF78D627-4832-44B7-B8F6-55D52C21FD66}" type="pres">
      <dgm:prSet presAssocID="{80118C82-D1B5-454E-AC6E-8D2E8280AE8F}" presName="linear" presStyleCnt="0">
        <dgm:presLayoutVars>
          <dgm:animLvl val="lvl"/>
          <dgm:resizeHandles val="exact"/>
        </dgm:presLayoutVars>
      </dgm:prSet>
      <dgm:spPr/>
    </dgm:pt>
    <dgm:pt modelId="{6CDF7D2B-A3AD-435F-B140-12B185CC8EAF}" type="pres">
      <dgm:prSet presAssocID="{406954AB-6739-444E-8999-C65203EC9DD1}" presName="parentText" presStyleLbl="node1" presStyleIdx="0" presStyleCnt="5">
        <dgm:presLayoutVars>
          <dgm:chMax val="0"/>
          <dgm:bulletEnabled val="1"/>
        </dgm:presLayoutVars>
      </dgm:prSet>
      <dgm:spPr/>
    </dgm:pt>
    <dgm:pt modelId="{2FFC2D18-2285-4A18-8563-1C80BE00B94C}" type="pres">
      <dgm:prSet presAssocID="{406954AB-6739-444E-8999-C65203EC9DD1}" presName="childText" presStyleLbl="revTx" presStyleIdx="0" presStyleCnt="5">
        <dgm:presLayoutVars>
          <dgm:bulletEnabled val="1"/>
        </dgm:presLayoutVars>
      </dgm:prSet>
      <dgm:spPr/>
    </dgm:pt>
    <dgm:pt modelId="{2C73FF72-0BAE-49AF-8661-6B146B63D07E}" type="pres">
      <dgm:prSet presAssocID="{3C3DA728-79D2-402E-BFE5-275971E9C46F}" presName="parentText" presStyleLbl="node1" presStyleIdx="1" presStyleCnt="5">
        <dgm:presLayoutVars>
          <dgm:chMax val="0"/>
          <dgm:bulletEnabled val="1"/>
        </dgm:presLayoutVars>
      </dgm:prSet>
      <dgm:spPr/>
    </dgm:pt>
    <dgm:pt modelId="{BA7AF7A8-6E1D-4F4A-821B-3EC8158E7455}" type="pres">
      <dgm:prSet presAssocID="{3C3DA728-79D2-402E-BFE5-275971E9C46F}" presName="childText" presStyleLbl="revTx" presStyleIdx="1" presStyleCnt="5">
        <dgm:presLayoutVars>
          <dgm:bulletEnabled val="1"/>
        </dgm:presLayoutVars>
      </dgm:prSet>
      <dgm:spPr/>
    </dgm:pt>
    <dgm:pt modelId="{429E93B1-D29C-4BD1-9860-58FB32E8D82C}" type="pres">
      <dgm:prSet presAssocID="{7C4E3355-4923-438F-A698-BCC5DBDD794A}" presName="parentText" presStyleLbl="node1" presStyleIdx="2" presStyleCnt="5">
        <dgm:presLayoutVars>
          <dgm:chMax val="0"/>
          <dgm:bulletEnabled val="1"/>
        </dgm:presLayoutVars>
      </dgm:prSet>
      <dgm:spPr/>
    </dgm:pt>
    <dgm:pt modelId="{AB1A7BD2-FBFB-4B64-880F-4C7A42ED971F}" type="pres">
      <dgm:prSet presAssocID="{7C4E3355-4923-438F-A698-BCC5DBDD794A}" presName="childText" presStyleLbl="revTx" presStyleIdx="2" presStyleCnt="5">
        <dgm:presLayoutVars>
          <dgm:bulletEnabled val="1"/>
        </dgm:presLayoutVars>
      </dgm:prSet>
      <dgm:spPr/>
    </dgm:pt>
    <dgm:pt modelId="{AC737F6B-92DB-480E-A261-9ED032441ABD}" type="pres">
      <dgm:prSet presAssocID="{8CFD48D1-D2FD-4316-9E17-DF4337D3361A}" presName="parentText" presStyleLbl="node1" presStyleIdx="3" presStyleCnt="5">
        <dgm:presLayoutVars>
          <dgm:chMax val="0"/>
          <dgm:bulletEnabled val="1"/>
        </dgm:presLayoutVars>
      </dgm:prSet>
      <dgm:spPr/>
    </dgm:pt>
    <dgm:pt modelId="{6DB13177-8E7F-47B0-992F-C96F5EE1FC65}" type="pres">
      <dgm:prSet presAssocID="{8CFD48D1-D2FD-4316-9E17-DF4337D3361A}" presName="childText" presStyleLbl="revTx" presStyleIdx="3" presStyleCnt="5">
        <dgm:presLayoutVars>
          <dgm:bulletEnabled val="1"/>
        </dgm:presLayoutVars>
      </dgm:prSet>
      <dgm:spPr/>
    </dgm:pt>
    <dgm:pt modelId="{93A01BD1-E957-4225-BB03-2BA6002CB18D}" type="pres">
      <dgm:prSet presAssocID="{461F4444-E67B-41B5-95F1-0312344D9954}" presName="parentText" presStyleLbl="node1" presStyleIdx="4" presStyleCnt="5">
        <dgm:presLayoutVars>
          <dgm:chMax val="0"/>
          <dgm:bulletEnabled val="1"/>
        </dgm:presLayoutVars>
      </dgm:prSet>
      <dgm:spPr/>
    </dgm:pt>
    <dgm:pt modelId="{31A9E849-8D9E-419C-962C-D56399390991}" type="pres">
      <dgm:prSet presAssocID="{461F4444-E67B-41B5-95F1-0312344D9954}" presName="childText" presStyleLbl="revTx" presStyleIdx="4" presStyleCnt="5">
        <dgm:presLayoutVars>
          <dgm:bulletEnabled val="1"/>
        </dgm:presLayoutVars>
      </dgm:prSet>
      <dgm:spPr/>
    </dgm:pt>
  </dgm:ptLst>
  <dgm:cxnLst>
    <dgm:cxn modelId="{049DEB16-11D5-4F97-93E2-165845F44EE0}" srcId="{406954AB-6739-444E-8999-C65203EC9DD1}" destId="{45717937-AC46-487B-AF88-8FBF12D9A4A8}" srcOrd="0" destOrd="0" parTransId="{AF05FC72-7633-44A7-9101-95933FA3B3A2}" sibTransId="{E17057D0-F800-4686-BE67-D62492200497}"/>
    <dgm:cxn modelId="{3DE60324-8CFA-42A9-B415-265DF0C87C26}" type="presOf" srcId="{461F4444-E67B-41B5-95F1-0312344D9954}" destId="{93A01BD1-E957-4225-BB03-2BA6002CB18D}" srcOrd="0" destOrd="0" presId="urn:microsoft.com/office/officeart/2005/8/layout/vList2"/>
    <dgm:cxn modelId="{FFFCD732-DC97-4229-AD2E-FDC0041AA281}" srcId="{3C3DA728-79D2-402E-BFE5-275971E9C46F}" destId="{29D822C9-116C-42A4-8A37-5A382ACC4AEA}" srcOrd="0" destOrd="0" parTransId="{8BE6FD02-DAA8-4B0C-9D95-A3C91F80C70B}" sibTransId="{13BCC7D3-E2FE-4497-BC01-E71F6E1E2F87}"/>
    <dgm:cxn modelId="{2FF58839-CE88-476C-82BA-15036389584E}" srcId="{3C3DA728-79D2-402E-BFE5-275971E9C46F}" destId="{9C94E7B2-1AA6-418C-BA2A-3E81195FB228}" srcOrd="2" destOrd="0" parTransId="{898B88FC-3982-481C-8486-EB356BC9B226}" sibTransId="{E6890270-D03D-4CF4-9477-DAF183B4820B}"/>
    <dgm:cxn modelId="{EB5C543B-B947-47EA-971B-CE9AF2EB2E89}" srcId="{8CFD48D1-D2FD-4316-9E17-DF4337D3361A}" destId="{815A4DB9-130B-44C6-9743-26A184B7E00E}" srcOrd="1" destOrd="0" parTransId="{FB502F1A-4497-4995-A40A-FD7B5A265D69}" sibTransId="{5B40A185-451E-4579-AD6F-2E981704941B}"/>
    <dgm:cxn modelId="{ED69FC3E-018B-48CA-B2CC-2E2CB6A621BB}" type="presOf" srcId="{8CFD48D1-D2FD-4316-9E17-DF4337D3361A}" destId="{AC737F6B-92DB-480E-A261-9ED032441ABD}" srcOrd="0" destOrd="0" presId="urn:microsoft.com/office/officeart/2005/8/layout/vList2"/>
    <dgm:cxn modelId="{3F984141-29F8-4E70-BFF4-F19F6DAB8738}" type="presOf" srcId="{4B766B79-6794-406D-8DD0-A5139FD007E8}" destId="{BA7AF7A8-6E1D-4F4A-821B-3EC8158E7455}" srcOrd="0" destOrd="1" presId="urn:microsoft.com/office/officeart/2005/8/layout/vList2"/>
    <dgm:cxn modelId="{3B214961-E2BB-4AE1-BFA6-3A728D665568}" type="presOf" srcId="{3C3DA728-79D2-402E-BFE5-275971E9C46F}" destId="{2C73FF72-0BAE-49AF-8661-6B146B63D07E}" srcOrd="0" destOrd="0" presId="urn:microsoft.com/office/officeart/2005/8/layout/vList2"/>
    <dgm:cxn modelId="{F4723B45-1EE9-4096-A03F-59CCF02C4D6E}" type="presOf" srcId="{406954AB-6739-444E-8999-C65203EC9DD1}" destId="{6CDF7D2B-A3AD-435F-B140-12B185CC8EAF}" srcOrd="0" destOrd="0" presId="urn:microsoft.com/office/officeart/2005/8/layout/vList2"/>
    <dgm:cxn modelId="{E912154E-EFED-4403-B79D-E0758FB00440}" type="presOf" srcId="{D752B72F-9789-4DB8-B89F-782AE1B03C4F}" destId="{31A9E849-8D9E-419C-962C-D56399390991}" srcOrd="0" destOrd="0" presId="urn:microsoft.com/office/officeart/2005/8/layout/vList2"/>
    <dgm:cxn modelId="{E5DD554E-82F4-4494-A6D6-B85102C0345A}" type="presOf" srcId="{80118C82-D1B5-454E-AC6E-8D2E8280AE8F}" destId="{EF78D627-4832-44B7-B8F6-55D52C21FD66}" srcOrd="0" destOrd="0" presId="urn:microsoft.com/office/officeart/2005/8/layout/vList2"/>
    <dgm:cxn modelId="{DEC8CC4E-4274-4E90-BF3E-BF963E310FB1}" srcId="{3C3DA728-79D2-402E-BFE5-275971E9C46F}" destId="{4B766B79-6794-406D-8DD0-A5139FD007E8}" srcOrd="1" destOrd="0" parTransId="{EA8AE639-ABFD-4BB4-9A30-BE5BAA231432}" sibTransId="{2857100A-2527-4AE7-BED5-4BE83B162F1B}"/>
    <dgm:cxn modelId="{02D92071-90F9-49AD-A1A8-8596B011D637}" srcId="{7C4E3355-4923-438F-A698-BCC5DBDD794A}" destId="{8BCF78B1-DC64-42BE-89FD-3F9B7BF069F0}" srcOrd="1" destOrd="0" parTransId="{FC012F61-5681-4087-9148-DF5ED98A0380}" sibTransId="{4A7505BD-444E-4DCC-8605-7AE446A67C03}"/>
    <dgm:cxn modelId="{04B49253-D6BA-4948-8369-D35C63FA65D3}" type="presOf" srcId="{1B731537-02DB-48E4-BFB7-092C97462BD7}" destId="{6DB13177-8E7F-47B0-992F-C96F5EE1FC65}" srcOrd="0" destOrd="0" presId="urn:microsoft.com/office/officeart/2005/8/layout/vList2"/>
    <dgm:cxn modelId="{F72E3C7D-6445-45FA-B30E-6F2A8C1A265D}" type="presOf" srcId="{815A4DB9-130B-44C6-9743-26A184B7E00E}" destId="{6DB13177-8E7F-47B0-992F-C96F5EE1FC65}" srcOrd="0" destOrd="1" presId="urn:microsoft.com/office/officeart/2005/8/layout/vList2"/>
    <dgm:cxn modelId="{91E8A47E-B204-4EEB-BAAC-326EACC6BEE1}" srcId="{7C4E3355-4923-438F-A698-BCC5DBDD794A}" destId="{95EFB1D1-AA7B-40C1-8973-91191C1FD3B3}" srcOrd="0" destOrd="0" parTransId="{5988CD45-4473-460B-9584-16D86F487DB6}" sibTransId="{8ADE4399-9CAB-40CB-ABAE-894421599EF6}"/>
    <dgm:cxn modelId="{98FC9399-226F-47E6-AAA9-034CC1698544}" srcId="{80118C82-D1B5-454E-AC6E-8D2E8280AE8F}" destId="{461F4444-E67B-41B5-95F1-0312344D9954}" srcOrd="4" destOrd="0" parTransId="{966D0293-8EC2-494A-9A16-44AE3B8E150E}" sibTransId="{600BBA1A-9832-46E7-9A59-FFD9EF501C41}"/>
    <dgm:cxn modelId="{DAF752A3-3130-449B-8ED3-89B397D0AD5E}" srcId="{80118C82-D1B5-454E-AC6E-8D2E8280AE8F}" destId="{3C3DA728-79D2-402E-BFE5-275971E9C46F}" srcOrd="1" destOrd="0" parTransId="{7BB07D01-B3D2-433B-965E-621B46D696C1}" sibTransId="{B22FD0E9-EB3C-45E2-BC71-BF54ACE77D18}"/>
    <dgm:cxn modelId="{F663A3A3-1C01-4898-84D3-15728EB9556A}" type="presOf" srcId="{7C4E3355-4923-438F-A698-BCC5DBDD794A}" destId="{429E93B1-D29C-4BD1-9860-58FB32E8D82C}" srcOrd="0" destOrd="0" presId="urn:microsoft.com/office/officeart/2005/8/layout/vList2"/>
    <dgm:cxn modelId="{8A5578A6-CC8A-4459-AEC8-640E07DE0A9F}" srcId="{80118C82-D1B5-454E-AC6E-8D2E8280AE8F}" destId="{7C4E3355-4923-438F-A698-BCC5DBDD794A}" srcOrd="2" destOrd="0" parTransId="{F6634555-FA3A-4382-BA42-BB0F6D6A6312}" sibTransId="{EB0DCF64-5203-4D41-9506-84C701477652}"/>
    <dgm:cxn modelId="{1C5F77AF-BB38-43D6-A324-332C51834C70}" srcId="{80118C82-D1B5-454E-AC6E-8D2E8280AE8F}" destId="{8CFD48D1-D2FD-4316-9E17-DF4337D3361A}" srcOrd="3" destOrd="0" parTransId="{276BD9AC-DDF6-4B65-9A82-78EB5918D201}" sibTransId="{1BF71EC0-DC92-4C18-BE94-D2008D6A57CD}"/>
    <dgm:cxn modelId="{AA6C07B3-DE67-4A02-8F2E-6B55FAF9CB0C}" type="presOf" srcId="{45717937-AC46-487B-AF88-8FBF12D9A4A8}" destId="{2FFC2D18-2285-4A18-8563-1C80BE00B94C}" srcOrd="0" destOrd="0" presId="urn:microsoft.com/office/officeart/2005/8/layout/vList2"/>
    <dgm:cxn modelId="{205703C8-832A-4258-9DC4-31FF38CCCC62}" srcId="{80118C82-D1B5-454E-AC6E-8D2E8280AE8F}" destId="{406954AB-6739-444E-8999-C65203EC9DD1}" srcOrd="0" destOrd="0" parTransId="{26FEE312-EA40-4D7B-85DD-DC50C0BAF31A}" sibTransId="{B243092A-9AA6-4514-9FD0-3091B4751B8E}"/>
    <dgm:cxn modelId="{EED1BBCB-B55E-42C5-AD3C-8DC20EC9A4FA}" type="presOf" srcId="{9C94E7B2-1AA6-418C-BA2A-3E81195FB228}" destId="{BA7AF7A8-6E1D-4F4A-821B-3EC8158E7455}" srcOrd="0" destOrd="2" presId="urn:microsoft.com/office/officeart/2005/8/layout/vList2"/>
    <dgm:cxn modelId="{921683DA-16A0-41EF-9090-5C759C3156E7}" srcId="{8CFD48D1-D2FD-4316-9E17-DF4337D3361A}" destId="{1B731537-02DB-48E4-BFB7-092C97462BD7}" srcOrd="0" destOrd="0" parTransId="{F0A0B0B9-C709-41C7-8D49-03142B6FD0CA}" sibTransId="{6E593AAB-AA33-4733-AA42-937AC61CC05F}"/>
    <dgm:cxn modelId="{122865DC-9ED1-454D-88B6-309E68B6B814}" type="presOf" srcId="{29D822C9-116C-42A4-8A37-5A382ACC4AEA}" destId="{BA7AF7A8-6E1D-4F4A-821B-3EC8158E7455}" srcOrd="0" destOrd="0" presId="urn:microsoft.com/office/officeart/2005/8/layout/vList2"/>
    <dgm:cxn modelId="{46986AE9-E12C-418E-BCEF-E03065CFC9AB}" type="presOf" srcId="{95EFB1D1-AA7B-40C1-8973-91191C1FD3B3}" destId="{AB1A7BD2-FBFB-4B64-880F-4C7A42ED971F}" srcOrd="0" destOrd="0" presId="urn:microsoft.com/office/officeart/2005/8/layout/vList2"/>
    <dgm:cxn modelId="{03A6ECED-CB7B-4D92-AF1C-E1CBF49922FC}" srcId="{461F4444-E67B-41B5-95F1-0312344D9954}" destId="{D752B72F-9789-4DB8-B89F-782AE1B03C4F}" srcOrd="0" destOrd="0" parTransId="{54391C90-5897-46E1-96F9-FF5F202D5446}" sibTransId="{E654E0D5-BBC2-415F-B601-BDD59B44E541}"/>
    <dgm:cxn modelId="{981212F9-C976-45D3-9350-DFF3B2DFEE93}" type="presOf" srcId="{8BCF78B1-DC64-42BE-89FD-3F9B7BF069F0}" destId="{AB1A7BD2-FBFB-4B64-880F-4C7A42ED971F}" srcOrd="0" destOrd="1" presId="urn:microsoft.com/office/officeart/2005/8/layout/vList2"/>
    <dgm:cxn modelId="{98448FA9-4244-4780-BFE3-2302D9662F22}" type="presParOf" srcId="{EF78D627-4832-44B7-B8F6-55D52C21FD66}" destId="{6CDF7D2B-A3AD-435F-B140-12B185CC8EAF}" srcOrd="0" destOrd="0" presId="urn:microsoft.com/office/officeart/2005/8/layout/vList2"/>
    <dgm:cxn modelId="{994D9940-96DC-4EB5-9682-4127582B02CA}" type="presParOf" srcId="{EF78D627-4832-44B7-B8F6-55D52C21FD66}" destId="{2FFC2D18-2285-4A18-8563-1C80BE00B94C}" srcOrd="1" destOrd="0" presId="urn:microsoft.com/office/officeart/2005/8/layout/vList2"/>
    <dgm:cxn modelId="{B4B47967-CD71-4BB4-B2F8-928F90245B8A}" type="presParOf" srcId="{EF78D627-4832-44B7-B8F6-55D52C21FD66}" destId="{2C73FF72-0BAE-49AF-8661-6B146B63D07E}" srcOrd="2" destOrd="0" presId="urn:microsoft.com/office/officeart/2005/8/layout/vList2"/>
    <dgm:cxn modelId="{90BEBB09-7FB2-41C8-A75A-06A929C8330B}" type="presParOf" srcId="{EF78D627-4832-44B7-B8F6-55D52C21FD66}" destId="{BA7AF7A8-6E1D-4F4A-821B-3EC8158E7455}" srcOrd="3" destOrd="0" presId="urn:microsoft.com/office/officeart/2005/8/layout/vList2"/>
    <dgm:cxn modelId="{629FAD61-09BF-4E7F-8C40-9CB59B17C3D6}" type="presParOf" srcId="{EF78D627-4832-44B7-B8F6-55D52C21FD66}" destId="{429E93B1-D29C-4BD1-9860-58FB32E8D82C}" srcOrd="4" destOrd="0" presId="urn:microsoft.com/office/officeart/2005/8/layout/vList2"/>
    <dgm:cxn modelId="{984A2FD7-B47F-4455-9901-9707380FD28F}" type="presParOf" srcId="{EF78D627-4832-44B7-B8F6-55D52C21FD66}" destId="{AB1A7BD2-FBFB-4B64-880F-4C7A42ED971F}" srcOrd="5" destOrd="0" presId="urn:microsoft.com/office/officeart/2005/8/layout/vList2"/>
    <dgm:cxn modelId="{6BED9F3E-7F9F-494E-A028-8DDDC39782D9}" type="presParOf" srcId="{EF78D627-4832-44B7-B8F6-55D52C21FD66}" destId="{AC737F6B-92DB-480E-A261-9ED032441ABD}" srcOrd="6" destOrd="0" presId="urn:microsoft.com/office/officeart/2005/8/layout/vList2"/>
    <dgm:cxn modelId="{AF9CA06D-297D-4325-A002-8392692C4582}" type="presParOf" srcId="{EF78D627-4832-44B7-B8F6-55D52C21FD66}" destId="{6DB13177-8E7F-47B0-992F-C96F5EE1FC65}" srcOrd="7" destOrd="0" presId="urn:microsoft.com/office/officeart/2005/8/layout/vList2"/>
    <dgm:cxn modelId="{A28A5028-4507-4405-8CF5-241DA57FF38E}" type="presParOf" srcId="{EF78D627-4832-44B7-B8F6-55D52C21FD66}" destId="{93A01BD1-E957-4225-BB03-2BA6002CB18D}" srcOrd="8" destOrd="0" presId="urn:microsoft.com/office/officeart/2005/8/layout/vList2"/>
    <dgm:cxn modelId="{0BDB804F-A43A-4EF7-95B5-050A3EC74C8B}" type="presParOf" srcId="{EF78D627-4832-44B7-B8F6-55D52C21FD66}" destId="{31A9E849-8D9E-419C-962C-D56399390991}"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BB0CD0-5C3D-469B-96EF-E9319F138D92}"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EBBECE3-9878-4B5C-BDB0-C877B7E07B0E}">
      <dgm:prSet/>
      <dgm:spPr/>
      <dgm:t>
        <a:bodyPr/>
        <a:lstStyle/>
        <a:p>
          <a:r>
            <a:rPr lang="en-GB" b="1"/>
            <a:t>SECRETIVE / SELECTIVE BEHAVIOUR</a:t>
          </a:r>
          <a:endParaRPr lang="en-US"/>
        </a:p>
      </dgm:t>
    </dgm:pt>
    <dgm:pt modelId="{3571C64B-6F99-43B7-A984-2B667DD74073}" type="parTrans" cxnId="{682639D4-C30B-405D-B031-0B7B7C7B37CE}">
      <dgm:prSet/>
      <dgm:spPr/>
      <dgm:t>
        <a:bodyPr/>
        <a:lstStyle/>
        <a:p>
          <a:endParaRPr lang="en-US"/>
        </a:p>
      </dgm:t>
    </dgm:pt>
    <dgm:pt modelId="{4EE4BF1E-15AA-40B0-957A-4D00B399D63F}" type="sibTrans" cxnId="{682639D4-C30B-405D-B031-0B7B7C7B37CE}">
      <dgm:prSet/>
      <dgm:spPr/>
      <dgm:t>
        <a:bodyPr/>
        <a:lstStyle/>
        <a:p>
          <a:endParaRPr lang="en-US"/>
        </a:p>
      </dgm:t>
    </dgm:pt>
    <dgm:pt modelId="{DC76DEB6-23A4-4E0D-BF3B-109642D52827}">
      <dgm:prSet/>
      <dgm:spPr/>
      <dgm:t>
        <a:bodyPr/>
        <a:lstStyle/>
        <a:p>
          <a:r>
            <a:rPr lang="en-GB" dirty="0"/>
            <a:t>Only reporting certain aspects of a child’s behaviours (e.g., paint in a positive light)</a:t>
          </a:r>
          <a:endParaRPr lang="en-US" dirty="0"/>
        </a:p>
      </dgm:t>
    </dgm:pt>
    <dgm:pt modelId="{D2BDE312-0875-4904-8B0F-E1CA21369DED}" type="parTrans" cxnId="{E8E24766-1648-4D15-8AE7-70818C81ADC7}">
      <dgm:prSet/>
      <dgm:spPr/>
      <dgm:t>
        <a:bodyPr/>
        <a:lstStyle/>
        <a:p>
          <a:endParaRPr lang="en-US"/>
        </a:p>
      </dgm:t>
    </dgm:pt>
    <dgm:pt modelId="{A26EF7C2-3153-457A-9D52-5BC006DD0DB5}" type="sibTrans" cxnId="{E8E24766-1648-4D15-8AE7-70818C81ADC7}">
      <dgm:prSet/>
      <dgm:spPr/>
      <dgm:t>
        <a:bodyPr/>
        <a:lstStyle/>
        <a:p>
          <a:endParaRPr lang="en-US"/>
        </a:p>
      </dgm:t>
    </dgm:pt>
    <dgm:pt modelId="{2C6F2F60-4916-445C-932D-652F374692E7}">
      <dgm:prSet/>
      <dgm:spPr/>
      <dgm:t>
        <a:bodyPr/>
        <a:lstStyle/>
        <a:p>
          <a:r>
            <a:rPr lang="en-GB"/>
            <a:t>Not discussing aspects of the work with others</a:t>
          </a:r>
          <a:endParaRPr lang="en-US"/>
        </a:p>
      </dgm:t>
    </dgm:pt>
    <dgm:pt modelId="{D7021128-6E80-4062-ACE1-709F3883DB36}" type="parTrans" cxnId="{E762A906-5EC7-4792-B94D-EC1B0B8B9487}">
      <dgm:prSet/>
      <dgm:spPr/>
      <dgm:t>
        <a:bodyPr/>
        <a:lstStyle/>
        <a:p>
          <a:endParaRPr lang="en-US"/>
        </a:p>
      </dgm:t>
    </dgm:pt>
    <dgm:pt modelId="{EF7C3C57-BC7A-4E38-885A-B2F91BA89C27}" type="sibTrans" cxnId="{E762A906-5EC7-4792-B94D-EC1B0B8B9487}">
      <dgm:prSet/>
      <dgm:spPr/>
      <dgm:t>
        <a:bodyPr/>
        <a:lstStyle/>
        <a:p>
          <a:endParaRPr lang="en-US"/>
        </a:p>
      </dgm:t>
    </dgm:pt>
    <dgm:pt modelId="{9A17FFC8-8EFB-4FD9-8A12-B8A161B330F0}">
      <dgm:prSet/>
      <dgm:spPr/>
      <dgm:t>
        <a:bodyPr/>
        <a:lstStyle/>
        <a:p>
          <a:r>
            <a:rPr lang="en-GB"/>
            <a:t>Intentionally keeping aspects of the relationship secret from others</a:t>
          </a:r>
          <a:endParaRPr lang="en-US"/>
        </a:p>
      </dgm:t>
    </dgm:pt>
    <dgm:pt modelId="{5C5438EE-FA9D-4515-832E-D863C42507CF}" type="parTrans" cxnId="{EEC57EA7-1B56-4D5C-A31C-E2606C798216}">
      <dgm:prSet/>
      <dgm:spPr/>
      <dgm:t>
        <a:bodyPr/>
        <a:lstStyle/>
        <a:p>
          <a:endParaRPr lang="en-US"/>
        </a:p>
      </dgm:t>
    </dgm:pt>
    <dgm:pt modelId="{DE1B7C74-D00C-4F88-899B-85779F456D1C}" type="sibTrans" cxnId="{EEC57EA7-1B56-4D5C-A31C-E2606C798216}">
      <dgm:prSet/>
      <dgm:spPr/>
      <dgm:t>
        <a:bodyPr/>
        <a:lstStyle/>
        <a:p>
          <a:endParaRPr lang="en-US"/>
        </a:p>
      </dgm:t>
    </dgm:pt>
    <dgm:pt modelId="{2394DCE2-12ED-410A-AB70-812FFD493FB5}">
      <dgm:prSet/>
      <dgm:spPr/>
      <dgm:t>
        <a:bodyPr/>
        <a:lstStyle/>
        <a:p>
          <a:r>
            <a:rPr lang="en-GB" b="1"/>
            <a:t>“SPECIAL TREATMENT”</a:t>
          </a:r>
          <a:endParaRPr lang="en-US"/>
        </a:p>
      </dgm:t>
    </dgm:pt>
    <dgm:pt modelId="{4EA7157F-1A71-4012-A4E9-B0AEB62EE922}" type="parTrans" cxnId="{8CB58DD9-DD1C-460D-A12F-8D357ED10D29}">
      <dgm:prSet/>
      <dgm:spPr/>
      <dgm:t>
        <a:bodyPr/>
        <a:lstStyle/>
        <a:p>
          <a:endParaRPr lang="en-US"/>
        </a:p>
      </dgm:t>
    </dgm:pt>
    <dgm:pt modelId="{6C0B5826-3CA4-4384-B150-8DABA6195BF0}" type="sibTrans" cxnId="{8CB58DD9-DD1C-460D-A12F-8D357ED10D29}">
      <dgm:prSet/>
      <dgm:spPr/>
      <dgm:t>
        <a:bodyPr/>
        <a:lstStyle/>
        <a:p>
          <a:endParaRPr lang="en-US"/>
        </a:p>
      </dgm:t>
    </dgm:pt>
    <dgm:pt modelId="{AF2E8166-51D3-4178-9A9D-236E7575C477}">
      <dgm:prSet/>
      <dgm:spPr/>
      <dgm:t>
        <a:bodyPr/>
        <a:lstStyle/>
        <a:p>
          <a:r>
            <a:rPr lang="en-GB" dirty="0"/>
            <a:t>Proving preferential treatment / going the ‘extra mile’ for some children</a:t>
          </a:r>
          <a:endParaRPr lang="en-US" dirty="0"/>
        </a:p>
      </dgm:t>
    </dgm:pt>
    <dgm:pt modelId="{09448EC6-7746-4B8A-BC0C-7423765132FC}" type="parTrans" cxnId="{A74AB3CF-1F79-44EF-A491-257B35CD281F}">
      <dgm:prSet/>
      <dgm:spPr/>
      <dgm:t>
        <a:bodyPr/>
        <a:lstStyle/>
        <a:p>
          <a:endParaRPr lang="en-US"/>
        </a:p>
      </dgm:t>
    </dgm:pt>
    <dgm:pt modelId="{A8B6012C-CB5F-4767-A4A4-C0E62267C851}" type="sibTrans" cxnId="{A74AB3CF-1F79-44EF-A491-257B35CD281F}">
      <dgm:prSet/>
      <dgm:spPr/>
      <dgm:t>
        <a:bodyPr/>
        <a:lstStyle/>
        <a:p>
          <a:endParaRPr lang="en-US"/>
        </a:p>
      </dgm:t>
    </dgm:pt>
    <dgm:pt modelId="{08B45B41-420C-48BE-BDA1-514A1B3A41A8}">
      <dgm:prSet/>
      <dgm:spPr/>
      <dgm:t>
        <a:bodyPr/>
        <a:lstStyle/>
        <a:p>
          <a:r>
            <a:rPr lang="en-GB" dirty="0"/>
            <a:t>Conversely, withholding treatment from less likeable children</a:t>
          </a:r>
          <a:endParaRPr lang="en-US" dirty="0"/>
        </a:p>
      </dgm:t>
    </dgm:pt>
    <dgm:pt modelId="{D7D68713-2E68-4DCC-918A-80E7016A278B}" type="parTrans" cxnId="{F17BC474-EA97-4574-B3C3-BD42F4108DC8}">
      <dgm:prSet/>
      <dgm:spPr/>
      <dgm:t>
        <a:bodyPr/>
        <a:lstStyle/>
        <a:p>
          <a:endParaRPr lang="en-US"/>
        </a:p>
      </dgm:t>
    </dgm:pt>
    <dgm:pt modelId="{B9621771-32B6-4B3A-987E-C414AD56C326}" type="sibTrans" cxnId="{F17BC474-EA97-4574-B3C3-BD42F4108DC8}">
      <dgm:prSet/>
      <dgm:spPr/>
      <dgm:t>
        <a:bodyPr/>
        <a:lstStyle/>
        <a:p>
          <a:endParaRPr lang="en-US"/>
        </a:p>
      </dgm:t>
    </dgm:pt>
    <dgm:pt modelId="{1B78981D-4C09-4735-B316-AECE79092D37}">
      <dgm:prSet/>
      <dgm:spPr/>
      <dgm:t>
        <a:bodyPr/>
        <a:lstStyle/>
        <a:p>
          <a:r>
            <a:rPr lang="en-GB" b="1"/>
            <a:t>CONSISTENCY AND SERVICE OBLIGATIONS</a:t>
          </a:r>
          <a:endParaRPr lang="en-US"/>
        </a:p>
      </dgm:t>
    </dgm:pt>
    <dgm:pt modelId="{EFF5C5D7-3AA9-4DC9-B9D4-3C22665507A2}" type="parTrans" cxnId="{AEAB32A9-DEB5-4F08-A8CF-1CE4442EC88A}">
      <dgm:prSet/>
      <dgm:spPr/>
      <dgm:t>
        <a:bodyPr/>
        <a:lstStyle/>
        <a:p>
          <a:endParaRPr lang="en-US"/>
        </a:p>
      </dgm:t>
    </dgm:pt>
    <dgm:pt modelId="{EE4989B9-59E9-42F1-8DE4-3A360033BEBA}" type="sibTrans" cxnId="{AEAB32A9-DEB5-4F08-A8CF-1CE4442EC88A}">
      <dgm:prSet/>
      <dgm:spPr/>
      <dgm:t>
        <a:bodyPr/>
        <a:lstStyle/>
        <a:p>
          <a:endParaRPr lang="en-US"/>
        </a:p>
      </dgm:t>
    </dgm:pt>
    <dgm:pt modelId="{A00C7394-C16E-4F38-B02F-C2AAAF794772}">
      <dgm:prSet/>
      <dgm:spPr/>
      <dgm:t>
        <a:bodyPr/>
        <a:lstStyle/>
        <a:p>
          <a:endParaRPr lang="en-US" dirty="0"/>
        </a:p>
      </dgm:t>
    </dgm:pt>
    <dgm:pt modelId="{B8A32801-06C5-49BE-A4D8-2A5DDA86983E}" type="parTrans" cxnId="{7E774D6E-FFA3-44A6-BE56-8B95A63F8F31}">
      <dgm:prSet/>
      <dgm:spPr/>
      <dgm:t>
        <a:bodyPr/>
        <a:lstStyle/>
        <a:p>
          <a:endParaRPr lang="en-US"/>
        </a:p>
      </dgm:t>
    </dgm:pt>
    <dgm:pt modelId="{75894AD7-E0FC-4C10-B1C8-AE22E80E7031}" type="sibTrans" cxnId="{7E774D6E-FFA3-44A6-BE56-8B95A63F8F31}">
      <dgm:prSet/>
      <dgm:spPr/>
      <dgm:t>
        <a:bodyPr/>
        <a:lstStyle/>
        <a:p>
          <a:endParaRPr lang="en-US"/>
        </a:p>
      </dgm:t>
    </dgm:pt>
    <dgm:pt modelId="{455030DD-629D-45F8-AB5E-CD69B63BBC70}">
      <dgm:prSet/>
      <dgm:spPr/>
      <dgm:t>
        <a:bodyPr/>
        <a:lstStyle/>
        <a:p>
          <a:r>
            <a:rPr lang="en-GB" dirty="0"/>
            <a:t>Appointment frequency – who in your caseload do you want to see more / less of, what does this say about your boundaries with both? </a:t>
          </a:r>
          <a:endParaRPr lang="en-US" dirty="0"/>
        </a:p>
      </dgm:t>
    </dgm:pt>
    <dgm:pt modelId="{EAE28661-6DC4-4A6D-9EC6-AE9AE30D2541}" type="parTrans" cxnId="{137D9E79-A36D-4432-A7B0-F795833D8C26}">
      <dgm:prSet/>
      <dgm:spPr/>
      <dgm:t>
        <a:bodyPr/>
        <a:lstStyle/>
        <a:p>
          <a:endParaRPr lang="en-US"/>
        </a:p>
      </dgm:t>
    </dgm:pt>
    <dgm:pt modelId="{91EE6D4E-F79C-4DB0-95B9-BCED2798A158}" type="sibTrans" cxnId="{137D9E79-A36D-4432-A7B0-F795833D8C26}">
      <dgm:prSet/>
      <dgm:spPr/>
      <dgm:t>
        <a:bodyPr/>
        <a:lstStyle/>
        <a:p>
          <a:endParaRPr lang="en-US"/>
        </a:p>
      </dgm:t>
    </dgm:pt>
    <dgm:pt modelId="{7C6EDC01-3813-4559-B368-E9EA93675C07}">
      <dgm:prSet/>
      <dgm:spPr/>
      <dgm:t>
        <a:bodyPr/>
        <a:lstStyle/>
        <a:p>
          <a:r>
            <a:rPr lang="en-GB" b="1"/>
            <a:t>“RESCUING”</a:t>
          </a:r>
          <a:endParaRPr lang="en-US"/>
        </a:p>
      </dgm:t>
    </dgm:pt>
    <dgm:pt modelId="{A415BD9F-7BFE-4855-AE74-3B7DF467232C}" type="parTrans" cxnId="{8EF55633-F301-419F-B63D-E4F20FC71D61}">
      <dgm:prSet/>
      <dgm:spPr/>
      <dgm:t>
        <a:bodyPr/>
        <a:lstStyle/>
        <a:p>
          <a:endParaRPr lang="en-US"/>
        </a:p>
      </dgm:t>
    </dgm:pt>
    <dgm:pt modelId="{A255C259-F6CA-424B-83B9-6B12FF511487}" type="sibTrans" cxnId="{8EF55633-F301-419F-B63D-E4F20FC71D61}">
      <dgm:prSet/>
      <dgm:spPr/>
      <dgm:t>
        <a:bodyPr/>
        <a:lstStyle/>
        <a:p>
          <a:endParaRPr lang="en-US"/>
        </a:p>
      </dgm:t>
    </dgm:pt>
    <dgm:pt modelId="{777183E3-62E0-4684-AABD-09B82F55720C}">
      <dgm:prSet/>
      <dgm:spPr/>
      <dgm:t>
        <a:bodyPr/>
        <a:lstStyle/>
        <a:p>
          <a:r>
            <a:rPr lang="en-GB"/>
            <a:t>Feeling pulled into ‘rescuing’ certain client – removing autonomy and choice, disempowering, gratifying own needs to feel powerful and competent. </a:t>
          </a:r>
          <a:endParaRPr lang="en-US"/>
        </a:p>
      </dgm:t>
    </dgm:pt>
    <dgm:pt modelId="{63C4DD7D-87E2-4554-8BF5-E2D8DD10DBE0}" type="parTrans" cxnId="{C244B558-5C35-44C4-BFD1-8B1DC9EAD8A9}">
      <dgm:prSet/>
      <dgm:spPr/>
      <dgm:t>
        <a:bodyPr/>
        <a:lstStyle/>
        <a:p>
          <a:endParaRPr lang="en-US"/>
        </a:p>
      </dgm:t>
    </dgm:pt>
    <dgm:pt modelId="{55C1E4F5-4900-49CF-A2CD-72019F5F9FB0}" type="sibTrans" cxnId="{C244B558-5C35-44C4-BFD1-8B1DC9EAD8A9}">
      <dgm:prSet/>
      <dgm:spPr/>
      <dgm:t>
        <a:bodyPr/>
        <a:lstStyle/>
        <a:p>
          <a:endParaRPr lang="en-US"/>
        </a:p>
      </dgm:t>
    </dgm:pt>
    <dgm:pt modelId="{C42F110F-351A-4D6B-97B2-3480CD9C803A}" type="pres">
      <dgm:prSet presAssocID="{5DBB0CD0-5C3D-469B-96EF-E9319F138D92}" presName="linear" presStyleCnt="0">
        <dgm:presLayoutVars>
          <dgm:animLvl val="lvl"/>
          <dgm:resizeHandles val="exact"/>
        </dgm:presLayoutVars>
      </dgm:prSet>
      <dgm:spPr/>
    </dgm:pt>
    <dgm:pt modelId="{1B5B45DC-E63A-4056-8F9F-8E8F90BA7658}" type="pres">
      <dgm:prSet presAssocID="{2EBBECE3-9878-4B5C-BDB0-C877B7E07B0E}" presName="parentText" presStyleLbl="node1" presStyleIdx="0" presStyleCnt="4">
        <dgm:presLayoutVars>
          <dgm:chMax val="0"/>
          <dgm:bulletEnabled val="1"/>
        </dgm:presLayoutVars>
      </dgm:prSet>
      <dgm:spPr/>
    </dgm:pt>
    <dgm:pt modelId="{CF112694-6CFE-4EB1-B1AE-610122BC4103}" type="pres">
      <dgm:prSet presAssocID="{2EBBECE3-9878-4B5C-BDB0-C877B7E07B0E}" presName="childText" presStyleLbl="revTx" presStyleIdx="0" presStyleCnt="4">
        <dgm:presLayoutVars>
          <dgm:bulletEnabled val="1"/>
        </dgm:presLayoutVars>
      </dgm:prSet>
      <dgm:spPr/>
    </dgm:pt>
    <dgm:pt modelId="{77E438C9-4DAB-4AB8-9A1D-2ECC323947B5}" type="pres">
      <dgm:prSet presAssocID="{2394DCE2-12ED-410A-AB70-812FFD493FB5}" presName="parentText" presStyleLbl="node1" presStyleIdx="1" presStyleCnt="4">
        <dgm:presLayoutVars>
          <dgm:chMax val="0"/>
          <dgm:bulletEnabled val="1"/>
        </dgm:presLayoutVars>
      </dgm:prSet>
      <dgm:spPr/>
    </dgm:pt>
    <dgm:pt modelId="{9B731ABA-0518-4648-8966-29CA9404DED3}" type="pres">
      <dgm:prSet presAssocID="{2394DCE2-12ED-410A-AB70-812FFD493FB5}" presName="childText" presStyleLbl="revTx" presStyleIdx="1" presStyleCnt="4">
        <dgm:presLayoutVars>
          <dgm:bulletEnabled val="1"/>
        </dgm:presLayoutVars>
      </dgm:prSet>
      <dgm:spPr/>
    </dgm:pt>
    <dgm:pt modelId="{79CC25F3-C095-49AB-8250-A8B160ED36BD}" type="pres">
      <dgm:prSet presAssocID="{1B78981D-4C09-4735-B316-AECE79092D37}" presName="parentText" presStyleLbl="node1" presStyleIdx="2" presStyleCnt="4">
        <dgm:presLayoutVars>
          <dgm:chMax val="0"/>
          <dgm:bulletEnabled val="1"/>
        </dgm:presLayoutVars>
      </dgm:prSet>
      <dgm:spPr/>
    </dgm:pt>
    <dgm:pt modelId="{48C6B1D3-A083-44AC-B885-93340F87EB5C}" type="pres">
      <dgm:prSet presAssocID="{1B78981D-4C09-4735-B316-AECE79092D37}" presName="childText" presStyleLbl="revTx" presStyleIdx="2" presStyleCnt="4">
        <dgm:presLayoutVars>
          <dgm:bulletEnabled val="1"/>
        </dgm:presLayoutVars>
      </dgm:prSet>
      <dgm:spPr/>
    </dgm:pt>
    <dgm:pt modelId="{AD85095C-53B7-4A8B-93EC-EB5CEA2A04E4}" type="pres">
      <dgm:prSet presAssocID="{7C6EDC01-3813-4559-B368-E9EA93675C07}" presName="parentText" presStyleLbl="node1" presStyleIdx="3" presStyleCnt="4">
        <dgm:presLayoutVars>
          <dgm:chMax val="0"/>
          <dgm:bulletEnabled val="1"/>
        </dgm:presLayoutVars>
      </dgm:prSet>
      <dgm:spPr/>
    </dgm:pt>
    <dgm:pt modelId="{16844F58-3604-422A-8E15-6153FF6EADF3}" type="pres">
      <dgm:prSet presAssocID="{7C6EDC01-3813-4559-B368-E9EA93675C07}" presName="childText" presStyleLbl="revTx" presStyleIdx="3" presStyleCnt="4">
        <dgm:presLayoutVars>
          <dgm:bulletEnabled val="1"/>
        </dgm:presLayoutVars>
      </dgm:prSet>
      <dgm:spPr/>
    </dgm:pt>
  </dgm:ptLst>
  <dgm:cxnLst>
    <dgm:cxn modelId="{E762A906-5EC7-4792-B94D-EC1B0B8B9487}" srcId="{2EBBECE3-9878-4B5C-BDB0-C877B7E07B0E}" destId="{2C6F2F60-4916-445C-932D-652F374692E7}" srcOrd="1" destOrd="0" parTransId="{D7021128-6E80-4062-ACE1-709F3883DB36}" sibTransId="{EF7C3C57-BC7A-4E38-885A-B2F91BA89C27}"/>
    <dgm:cxn modelId="{2BC21629-A6BC-4EB9-9332-BCA2C1A6057A}" type="presOf" srcId="{08B45B41-420C-48BE-BDA1-514A1B3A41A8}" destId="{9B731ABA-0518-4648-8966-29CA9404DED3}" srcOrd="0" destOrd="1" presId="urn:microsoft.com/office/officeart/2005/8/layout/vList2"/>
    <dgm:cxn modelId="{DEF8D42E-E79D-41E8-92C9-7F1A2C5F9794}" type="presOf" srcId="{7C6EDC01-3813-4559-B368-E9EA93675C07}" destId="{AD85095C-53B7-4A8B-93EC-EB5CEA2A04E4}" srcOrd="0" destOrd="0" presId="urn:microsoft.com/office/officeart/2005/8/layout/vList2"/>
    <dgm:cxn modelId="{8EF55633-F301-419F-B63D-E4F20FC71D61}" srcId="{5DBB0CD0-5C3D-469B-96EF-E9319F138D92}" destId="{7C6EDC01-3813-4559-B368-E9EA93675C07}" srcOrd="3" destOrd="0" parTransId="{A415BD9F-7BFE-4855-AE74-3B7DF467232C}" sibTransId="{A255C259-F6CA-424B-83B9-6B12FF511487}"/>
    <dgm:cxn modelId="{CFDE2361-D016-4B3E-8D74-6D8901F84950}" type="presOf" srcId="{DC76DEB6-23A4-4E0D-BF3B-109642D52827}" destId="{CF112694-6CFE-4EB1-B1AE-610122BC4103}" srcOrd="0" destOrd="0" presId="urn:microsoft.com/office/officeart/2005/8/layout/vList2"/>
    <dgm:cxn modelId="{E8E24766-1648-4D15-8AE7-70818C81ADC7}" srcId="{2EBBECE3-9878-4B5C-BDB0-C877B7E07B0E}" destId="{DC76DEB6-23A4-4E0D-BF3B-109642D52827}" srcOrd="0" destOrd="0" parTransId="{D2BDE312-0875-4904-8B0F-E1CA21369DED}" sibTransId="{A26EF7C2-3153-457A-9D52-5BC006DD0DB5}"/>
    <dgm:cxn modelId="{7E774D6E-FFA3-44A6-BE56-8B95A63F8F31}" srcId="{1B78981D-4C09-4735-B316-AECE79092D37}" destId="{A00C7394-C16E-4F38-B02F-C2AAAF794772}" srcOrd="0" destOrd="0" parTransId="{B8A32801-06C5-49BE-A4D8-2A5DDA86983E}" sibTransId="{75894AD7-E0FC-4C10-B1C8-AE22E80E7031}"/>
    <dgm:cxn modelId="{F17BC474-EA97-4574-B3C3-BD42F4108DC8}" srcId="{2394DCE2-12ED-410A-AB70-812FFD493FB5}" destId="{08B45B41-420C-48BE-BDA1-514A1B3A41A8}" srcOrd="1" destOrd="0" parTransId="{D7D68713-2E68-4DCC-918A-80E7016A278B}" sibTransId="{B9621771-32B6-4B3A-987E-C414AD56C326}"/>
    <dgm:cxn modelId="{C244B558-5C35-44C4-BFD1-8B1DC9EAD8A9}" srcId="{7C6EDC01-3813-4559-B368-E9EA93675C07}" destId="{777183E3-62E0-4684-AABD-09B82F55720C}" srcOrd="0" destOrd="0" parTransId="{63C4DD7D-87E2-4554-8BF5-E2D8DD10DBE0}" sibTransId="{55C1E4F5-4900-49CF-A2CD-72019F5F9FB0}"/>
    <dgm:cxn modelId="{A5EA8759-C0FC-4D3F-910A-7251DF73C154}" type="presOf" srcId="{777183E3-62E0-4684-AABD-09B82F55720C}" destId="{16844F58-3604-422A-8E15-6153FF6EADF3}" srcOrd="0" destOrd="0" presId="urn:microsoft.com/office/officeart/2005/8/layout/vList2"/>
    <dgm:cxn modelId="{137D9E79-A36D-4432-A7B0-F795833D8C26}" srcId="{1B78981D-4C09-4735-B316-AECE79092D37}" destId="{455030DD-629D-45F8-AB5E-CD69B63BBC70}" srcOrd="1" destOrd="0" parTransId="{EAE28661-6DC4-4A6D-9EC6-AE9AE30D2541}" sibTransId="{91EE6D4E-F79C-4DB0-95B9-BCED2798A158}"/>
    <dgm:cxn modelId="{2FDA9F94-A630-4B10-8985-BFDDA33B7ACD}" type="presOf" srcId="{2EBBECE3-9878-4B5C-BDB0-C877B7E07B0E}" destId="{1B5B45DC-E63A-4056-8F9F-8E8F90BA7658}" srcOrd="0" destOrd="0" presId="urn:microsoft.com/office/officeart/2005/8/layout/vList2"/>
    <dgm:cxn modelId="{81D6399E-EFA3-4821-A88F-9EB0114604C8}" type="presOf" srcId="{1B78981D-4C09-4735-B316-AECE79092D37}" destId="{79CC25F3-C095-49AB-8250-A8B160ED36BD}" srcOrd="0" destOrd="0" presId="urn:microsoft.com/office/officeart/2005/8/layout/vList2"/>
    <dgm:cxn modelId="{B8021A9F-B656-4456-93B0-A83D67FD6739}" type="presOf" srcId="{2C6F2F60-4916-445C-932D-652F374692E7}" destId="{CF112694-6CFE-4EB1-B1AE-610122BC4103}" srcOrd="0" destOrd="1" presId="urn:microsoft.com/office/officeart/2005/8/layout/vList2"/>
    <dgm:cxn modelId="{EEC57EA7-1B56-4D5C-A31C-E2606C798216}" srcId="{2EBBECE3-9878-4B5C-BDB0-C877B7E07B0E}" destId="{9A17FFC8-8EFB-4FD9-8A12-B8A161B330F0}" srcOrd="2" destOrd="0" parTransId="{5C5438EE-FA9D-4515-832E-D863C42507CF}" sibTransId="{DE1B7C74-D00C-4F88-899B-85779F456D1C}"/>
    <dgm:cxn modelId="{AEAB32A9-DEB5-4F08-A8CF-1CE4442EC88A}" srcId="{5DBB0CD0-5C3D-469B-96EF-E9319F138D92}" destId="{1B78981D-4C09-4735-B316-AECE79092D37}" srcOrd="2" destOrd="0" parTransId="{EFF5C5D7-3AA9-4DC9-B9D4-3C22665507A2}" sibTransId="{EE4989B9-59E9-42F1-8DE4-3A360033BEBA}"/>
    <dgm:cxn modelId="{0A3B5CB0-316F-4B46-BACB-185B8D6A5F21}" type="presOf" srcId="{2394DCE2-12ED-410A-AB70-812FFD493FB5}" destId="{77E438C9-4DAB-4AB8-9A1D-2ECC323947B5}" srcOrd="0" destOrd="0" presId="urn:microsoft.com/office/officeart/2005/8/layout/vList2"/>
    <dgm:cxn modelId="{1EBE80C3-AFC7-4B78-9854-D14E6954DA2D}" type="presOf" srcId="{A00C7394-C16E-4F38-B02F-C2AAAF794772}" destId="{48C6B1D3-A083-44AC-B885-93340F87EB5C}" srcOrd="0" destOrd="0" presId="urn:microsoft.com/office/officeart/2005/8/layout/vList2"/>
    <dgm:cxn modelId="{A74AB3CF-1F79-44EF-A491-257B35CD281F}" srcId="{2394DCE2-12ED-410A-AB70-812FFD493FB5}" destId="{AF2E8166-51D3-4178-9A9D-236E7575C477}" srcOrd="0" destOrd="0" parTransId="{09448EC6-7746-4B8A-BC0C-7423765132FC}" sibTransId="{A8B6012C-CB5F-4767-A4A4-C0E62267C851}"/>
    <dgm:cxn modelId="{682639D4-C30B-405D-B031-0B7B7C7B37CE}" srcId="{5DBB0CD0-5C3D-469B-96EF-E9319F138D92}" destId="{2EBBECE3-9878-4B5C-BDB0-C877B7E07B0E}" srcOrd="0" destOrd="0" parTransId="{3571C64B-6F99-43B7-A984-2B667DD74073}" sibTransId="{4EE4BF1E-15AA-40B0-957A-4D00B399D63F}"/>
    <dgm:cxn modelId="{8CB58DD9-DD1C-460D-A12F-8D357ED10D29}" srcId="{5DBB0CD0-5C3D-469B-96EF-E9319F138D92}" destId="{2394DCE2-12ED-410A-AB70-812FFD493FB5}" srcOrd="1" destOrd="0" parTransId="{4EA7157F-1A71-4012-A4E9-B0AEB62EE922}" sibTransId="{6C0B5826-3CA4-4384-B150-8DABA6195BF0}"/>
    <dgm:cxn modelId="{09888CE7-ED04-4117-96E6-B3E9AF88E90D}" type="presOf" srcId="{455030DD-629D-45F8-AB5E-CD69B63BBC70}" destId="{48C6B1D3-A083-44AC-B885-93340F87EB5C}" srcOrd="0" destOrd="1" presId="urn:microsoft.com/office/officeart/2005/8/layout/vList2"/>
    <dgm:cxn modelId="{E38241EC-0CC5-446F-AC83-F49935966800}" type="presOf" srcId="{AF2E8166-51D3-4178-9A9D-236E7575C477}" destId="{9B731ABA-0518-4648-8966-29CA9404DED3}" srcOrd="0" destOrd="0" presId="urn:microsoft.com/office/officeart/2005/8/layout/vList2"/>
    <dgm:cxn modelId="{EE11DDF0-7410-40E5-BEEA-EED5F57C308A}" type="presOf" srcId="{5DBB0CD0-5C3D-469B-96EF-E9319F138D92}" destId="{C42F110F-351A-4D6B-97B2-3480CD9C803A}" srcOrd="0" destOrd="0" presId="urn:microsoft.com/office/officeart/2005/8/layout/vList2"/>
    <dgm:cxn modelId="{F47962F9-4E25-4006-BB74-4C7143F4CFEB}" type="presOf" srcId="{9A17FFC8-8EFB-4FD9-8A12-B8A161B330F0}" destId="{CF112694-6CFE-4EB1-B1AE-610122BC4103}" srcOrd="0" destOrd="2" presId="urn:microsoft.com/office/officeart/2005/8/layout/vList2"/>
    <dgm:cxn modelId="{0BA29860-1889-418D-B1EE-3B8D5F02FC18}" type="presParOf" srcId="{C42F110F-351A-4D6B-97B2-3480CD9C803A}" destId="{1B5B45DC-E63A-4056-8F9F-8E8F90BA7658}" srcOrd="0" destOrd="0" presId="urn:microsoft.com/office/officeart/2005/8/layout/vList2"/>
    <dgm:cxn modelId="{B14800DD-1BDF-427A-9050-21E60E9E5099}" type="presParOf" srcId="{C42F110F-351A-4D6B-97B2-3480CD9C803A}" destId="{CF112694-6CFE-4EB1-B1AE-610122BC4103}" srcOrd="1" destOrd="0" presId="urn:microsoft.com/office/officeart/2005/8/layout/vList2"/>
    <dgm:cxn modelId="{E4503CA9-FFCB-4C06-8707-EE7F6165E7FF}" type="presParOf" srcId="{C42F110F-351A-4D6B-97B2-3480CD9C803A}" destId="{77E438C9-4DAB-4AB8-9A1D-2ECC323947B5}" srcOrd="2" destOrd="0" presId="urn:microsoft.com/office/officeart/2005/8/layout/vList2"/>
    <dgm:cxn modelId="{ECDD359D-63AB-4893-832D-794E09206CCB}" type="presParOf" srcId="{C42F110F-351A-4D6B-97B2-3480CD9C803A}" destId="{9B731ABA-0518-4648-8966-29CA9404DED3}" srcOrd="3" destOrd="0" presId="urn:microsoft.com/office/officeart/2005/8/layout/vList2"/>
    <dgm:cxn modelId="{F012214E-4F11-4DB5-8108-FECA84F74853}" type="presParOf" srcId="{C42F110F-351A-4D6B-97B2-3480CD9C803A}" destId="{79CC25F3-C095-49AB-8250-A8B160ED36BD}" srcOrd="4" destOrd="0" presId="urn:microsoft.com/office/officeart/2005/8/layout/vList2"/>
    <dgm:cxn modelId="{B2885601-8E7A-4C12-98A1-AB0DD4B91869}" type="presParOf" srcId="{C42F110F-351A-4D6B-97B2-3480CD9C803A}" destId="{48C6B1D3-A083-44AC-B885-93340F87EB5C}" srcOrd="5" destOrd="0" presId="urn:microsoft.com/office/officeart/2005/8/layout/vList2"/>
    <dgm:cxn modelId="{957C0AF2-30CB-46C5-B108-A6A171155A7B}" type="presParOf" srcId="{C42F110F-351A-4D6B-97B2-3480CD9C803A}" destId="{AD85095C-53B7-4A8B-93EC-EB5CEA2A04E4}" srcOrd="6" destOrd="0" presId="urn:microsoft.com/office/officeart/2005/8/layout/vList2"/>
    <dgm:cxn modelId="{17B1CD2E-1958-47D8-BA56-1F6A705170C9}" type="presParOf" srcId="{C42F110F-351A-4D6B-97B2-3480CD9C803A}" destId="{16844F58-3604-422A-8E15-6153FF6EADF3}"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8EDC3C-C3DA-43BC-8FC1-0259C9FA1FD5}" type="doc">
      <dgm:prSet loTypeId="urn:microsoft.com/office/officeart/2008/layout/LinedList" loCatId="list" qsTypeId="urn:microsoft.com/office/officeart/2005/8/quickstyle/simple5" qsCatId="simple" csTypeId="urn:microsoft.com/office/officeart/2005/8/colors/accent5_2" csCatId="accent5" phldr="1"/>
      <dgm:spPr/>
      <dgm:t>
        <a:bodyPr/>
        <a:lstStyle/>
        <a:p>
          <a:endParaRPr lang="en-US"/>
        </a:p>
      </dgm:t>
    </dgm:pt>
    <dgm:pt modelId="{6F9BC5CF-DEE0-47E7-B634-4751FE5F3415}">
      <dgm:prSet/>
      <dgm:spPr/>
      <dgm:t>
        <a:bodyPr/>
        <a:lstStyle/>
        <a:p>
          <a:r>
            <a:rPr lang="en-GB" dirty="0">
              <a:latin typeface="Arial" panose="020B0604020202020204" pitchFamily="34" charset="0"/>
              <a:cs typeface="Arial" panose="020B0604020202020204" pitchFamily="34" charset="0"/>
            </a:rPr>
            <a:t>Small stuff matters and you can drift towards professional misconduct. Serious boundary violations tend to occur less often as ‘one off’ events, and more frequently after a process of gradual boundary erosion over time. </a:t>
          </a:r>
          <a:endParaRPr lang="en-US" dirty="0">
            <a:latin typeface="Arial" panose="020B0604020202020204" pitchFamily="34" charset="0"/>
            <a:cs typeface="Arial" panose="020B0604020202020204" pitchFamily="34" charset="0"/>
          </a:endParaRPr>
        </a:p>
      </dgm:t>
    </dgm:pt>
    <dgm:pt modelId="{32BE163C-FBDF-4B0B-8161-C9747984A925}" type="parTrans" cxnId="{D13F6972-1831-46C0-B765-F41EB51D55AE}">
      <dgm:prSet/>
      <dgm:spPr/>
      <dgm:t>
        <a:bodyPr/>
        <a:lstStyle/>
        <a:p>
          <a:endParaRPr lang="en-US"/>
        </a:p>
      </dgm:t>
    </dgm:pt>
    <dgm:pt modelId="{1A53B269-3D7D-4EFF-836A-D03EA2DABF88}" type="sibTrans" cxnId="{D13F6972-1831-46C0-B765-F41EB51D55AE}">
      <dgm:prSet/>
      <dgm:spPr/>
      <dgm:t>
        <a:bodyPr/>
        <a:lstStyle/>
        <a:p>
          <a:endParaRPr lang="en-US"/>
        </a:p>
      </dgm:t>
    </dgm:pt>
    <dgm:pt modelId="{436140F4-83C0-4E48-A062-4D93DE065FE7}" type="pres">
      <dgm:prSet presAssocID="{598EDC3C-C3DA-43BC-8FC1-0259C9FA1FD5}" presName="vert0" presStyleCnt="0">
        <dgm:presLayoutVars>
          <dgm:dir/>
          <dgm:animOne val="branch"/>
          <dgm:animLvl val="lvl"/>
        </dgm:presLayoutVars>
      </dgm:prSet>
      <dgm:spPr/>
    </dgm:pt>
    <dgm:pt modelId="{24A6C2F0-6B3E-430F-BF92-863F927EF86F}" type="pres">
      <dgm:prSet presAssocID="{6F9BC5CF-DEE0-47E7-B634-4751FE5F3415}" presName="thickLine" presStyleLbl="alignNode1" presStyleIdx="0" presStyleCnt="1"/>
      <dgm:spPr/>
    </dgm:pt>
    <dgm:pt modelId="{A9F46C0B-B07E-4FEC-8F39-3D77CCF69950}" type="pres">
      <dgm:prSet presAssocID="{6F9BC5CF-DEE0-47E7-B634-4751FE5F3415}" presName="horz1" presStyleCnt="0"/>
      <dgm:spPr/>
    </dgm:pt>
    <dgm:pt modelId="{CBD3AB04-EA8A-41AB-9F7A-7CD16BD817E1}" type="pres">
      <dgm:prSet presAssocID="{6F9BC5CF-DEE0-47E7-B634-4751FE5F3415}" presName="tx1" presStyleLbl="revTx" presStyleIdx="0" presStyleCnt="1"/>
      <dgm:spPr/>
    </dgm:pt>
    <dgm:pt modelId="{9C01235A-2E40-48E0-8DBB-435A818EC92F}" type="pres">
      <dgm:prSet presAssocID="{6F9BC5CF-DEE0-47E7-B634-4751FE5F3415}" presName="vert1" presStyleCnt="0"/>
      <dgm:spPr/>
    </dgm:pt>
  </dgm:ptLst>
  <dgm:cxnLst>
    <dgm:cxn modelId="{B629A84D-BE25-466D-94AE-B1BECE201A7F}" type="presOf" srcId="{6F9BC5CF-DEE0-47E7-B634-4751FE5F3415}" destId="{CBD3AB04-EA8A-41AB-9F7A-7CD16BD817E1}" srcOrd="0" destOrd="0" presId="urn:microsoft.com/office/officeart/2008/layout/LinedList"/>
    <dgm:cxn modelId="{D13F6972-1831-46C0-B765-F41EB51D55AE}" srcId="{598EDC3C-C3DA-43BC-8FC1-0259C9FA1FD5}" destId="{6F9BC5CF-DEE0-47E7-B634-4751FE5F3415}" srcOrd="0" destOrd="0" parTransId="{32BE163C-FBDF-4B0B-8161-C9747984A925}" sibTransId="{1A53B269-3D7D-4EFF-836A-D03EA2DABF88}"/>
    <dgm:cxn modelId="{35E8427A-BB89-4F1E-98AD-BA8DF9D256A5}" type="presOf" srcId="{598EDC3C-C3DA-43BC-8FC1-0259C9FA1FD5}" destId="{436140F4-83C0-4E48-A062-4D93DE065FE7}" srcOrd="0" destOrd="0" presId="urn:microsoft.com/office/officeart/2008/layout/LinedList"/>
    <dgm:cxn modelId="{60278D04-83C7-4492-BD09-D2314C657468}" type="presParOf" srcId="{436140F4-83C0-4E48-A062-4D93DE065FE7}" destId="{24A6C2F0-6B3E-430F-BF92-863F927EF86F}" srcOrd="0" destOrd="0" presId="urn:microsoft.com/office/officeart/2008/layout/LinedList"/>
    <dgm:cxn modelId="{7F9B44EB-C812-4177-82ED-E8C522732AB3}" type="presParOf" srcId="{436140F4-83C0-4E48-A062-4D93DE065FE7}" destId="{A9F46C0B-B07E-4FEC-8F39-3D77CCF69950}" srcOrd="1" destOrd="0" presId="urn:microsoft.com/office/officeart/2008/layout/LinedList"/>
    <dgm:cxn modelId="{750D03F7-1184-4605-ABC0-4CBF461763E9}" type="presParOf" srcId="{A9F46C0B-B07E-4FEC-8F39-3D77CCF69950}" destId="{CBD3AB04-EA8A-41AB-9F7A-7CD16BD817E1}" srcOrd="0" destOrd="0" presId="urn:microsoft.com/office/officeart/2008/layout/LinedList"/>
    <dgm:cxn modelId="{CB7F15A0-6329-4B96-8283-F0348022994C}" type="presParOf" srcId="{A9F46C0B-B07E-4FEC-8F39-3D77CCF69950}" destId="{9C01235A-2E40-48E0-8DBB-435A818EC92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44A5687-11D1-4A47-8B60-9F44FDF3FE31}"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150ABA7-D38A-4F3D-AFC1-E290BC6F8FED}">
      <dgm:prSet/>
      <dgm:spPr/>
      <dgm:t>
        <a:bodyPr/>
        <a:lstStyle/>
        <a:p>
          <a:r>
            <a:rPr lang="en-GB" b="1" dirty="0"/>
            <a:t>BUT organisational / systemic factors can also play a role, e.g.</a:t>
          </a:r>
          <a:endParaRPr lang="en-US" dirty="0"/>
        </a:p>
      </dgm:t>
    </dgm:pt>
    <dgm:pt modelId="{5920A81A-3B44-4956-A795-F83960111851}" type="parTrans" cxnId="{B98C1C69-2927-4001-97A2-A41EACDB9906}">
      <dgm:prSet/>
      <dgm:spPr/>
      <dgm:t>
        <a:bodyPr/>
        <a:lstStyle/>
        <a:p>
          <a:endParaRPr lang="en-US"/>
        </a:p>
      </dgm:t>
    </dgm:pt>
    <dgm:pt modelId="{A165573E-1D12-4A77-8A51-59E2F5B7CA4C}" type="sibTrans" cxnId="{B98C1C69-2927-4001-97A2-A41EACDB9906}">
      <dgm:prSet/>
      <dgm:spPr/>
      <dgm:t>
        <a:bodyPr/>
        <a:lstStyle/>
        <a:p>
          <a:endParaRPr lang="en-US"/>
        </a:p>
      </dgm:t>
    </dgm:pt>
    <dgm:pt modelId="{3B3DFB72-FEAF-4CD2-87B2-38DE63D6685F}">
      <dgm:prSet/>
      <dgm:spPr/>
      <dgm:t>
        <a:bodyPr/>
        <a:lstStyle/>
        <a:p>
          <a:r>
            <a:rPr lang="en-GB"/>
            <a:t>Winterbourne “"A culture of ill-treatment developed” </a:t>
          </a:r>
          <a:endParaRPr lang="en-US"/>
        </a:p>
      </dgm:t>
    </dgm:pt>
    <dgm:pt modelId="{5E29FBA9-CF44-43BA-8829-11DB927424C6}" type="parTrans" cxnId="{52284B08-933F-44D9-B3B0-199569C1682D}">
      <dgm:prSet/>
      <dgm:spPr/>
      <dgm:t>
        <a:bodyPr/>
        <a:lstStyle/>
        <a:p>
          <a:endParaRPr lang="en-US"/>
        </a:p>
      </dgm:t>
    </dgm:pt>
    <dgm:pt modelId="{97E766E1-2785-44E0-B47F-D45AF846E923}" type="sibTrans" cxnId="{52284B08-933F-44D9-B3B0-199569C1682D}">
      <dgm:prSet/>
      <dgm:spPr/>
      <dgm:t>
        <a:bodyPr/>
        <a:lstStyle/>
        <a:p>
          <a:endParaRPr lang="en-US"/>
        </a:p>
      </dgm:t>
    </dgm:pt>
    <dgm:pt modelId="{5A52059D-B8DB-425A-8037-99A07D9E5215}">
      <dgm:prSet/>
      <dgm:spPr/>
      <dgm:t>
        <a:bodyPr/>
        <a:lstStyle/>
        <a:p>
          <a:r>
            <a:rPr lang="en-GB"/>
            <a:t>Managers and regulators bear a responsibility for creating and sustaining the professional cultures within which boundary violations occur (Council for Healthcare Regulatory Excellence, 2007)</a:t>
          </a:r>
          <a:endParaRPr lang="en-US"/>
        </a:p>
      </dgm:t>
    </dgm:pt>
    <dgm:pt modelId="{DA21BD13-48F6-4259-830C-AA4F9B713A5B}" type="parTrans" cxnId="{E5147001-42E2-40E3-9E33-300A577B9263}">
      <dgm:prSet/>
      <dgm:spPr/>
      <dgm:t>
        <a:bodyPr/>
        <a:lstStyle/>
        <a:p>
          <a:endParaRPr lang="en-US"/>
        </a:p>
      </dgm:t>
    </dgm:pt>
    <dgm:pt modelId="{8A994D24-56F5-4DA7-BA0D-FA62AAA9EA94}" type="sibTrans" cxnId="{E5147001-42E2-40E3-9E33-300A577B9263}">
      <dgm:prSet/>
      <dgm:spPr/>
      <dgm:t>
        <a:bodyPr/>
        <a:lstStyle/>
        <a:p>
          <a:endParaRPr lang="en-US"/>
        </a:p>
      </dgm:t>
    </dgm:pt>
    <dgm:pt modelId="{5E76A5F9-1409-49D1-95BD-57D556613303}">
      <dgm:prSet/>
      <dgm:spPr/>
      <dgm:t>
        <a:bodyPr/>
        <a:lstStyle/>
        <a:p>
          <a:r>
            <a:rPr lang="en-GB"/>
            <a:t>Rather than a simple ‘bad apple’ model, an alternative view is that all practitioners should be aware of their ‘trouble spots’ around boundary issues. (Council for Healthcare Regulatory Excellence, 2007)</a:t>
          </a:r>
          <a:endParaRPr lang="en-US"/>
        </a:p>
      </dgm:t>
    </dgm:pt>
    <dgm:pt modelId="{DF522B5D-4E4F-4474-97D9-B53132539644}" type="parTrans" cxnId="{A946B60A-9A73-4EEE-8348-C2A543647BF6}">
      <dgm:prSet/>
      <dgm:spPr/>
      <dgm:t>
        <a:bodyPr/>
        <a:lstStyle/>
        <a:p>
          <a:endParaRPr lang="en-US"/>
        </a:p>
      </dgm:t>
    </dgm:pt>
    <dgm:pt modelId="{E1445C30-ACFB-43C7-88D2-B22E71B8452B}" type="sibTrans" cxnId="{A946B60A-9A73-4EEE-8348-C2A543647BF6}">
      <dgm:prSet/>
      <dgm:spPr/>
      <dgm:t>
        <a:bodyPr/>
        <a:lstStyle/>
        <a:p>
          <a:endParaRPr lang="en-US"/>
        </a:p>
      </dgm:t>
    </dgm:pt>
    <dgm:pt modelId="{9C5AE4E7-77B7-4BAB-AC48-F4F6A5C4E6C2}">
      <dgm:prSet/>
      <dgm:spPr/>
      <dgm:t>
        <a:bodyPr/>
        <a:lstStyle/>
        <a:p>
          <a:r>
            <a:rPr lang="en-GB"/>
            <a:t>Ethical engagement- how often are professional boundary dilemmas regularly discussed &amp; addressed as part of everyday practice within teams / services?</a:t>
          </a:r>
          <a:endParaRPr lang="en-US"/>
        </a:p>
      </dgm:t>
    </dgm:pt>
    <dgm:pt modelId="{1F9F8795-DB76-4072-AB19-12B8AFB0D2D7}" type="parTrans" cxnId="{29B0E8C8-AD33-40E8-B02A-E6669DD9EC54}">
      <dgm:prSet/>
      <dgm:spPr/>
      <dgm:t>
        <a:bodyPr/>
        <a:lstStyle/>
        <a:p>
          <a:endParaRPr lang="en-US"/>
        </a:p>
      </dgm:t>
    </dgm:pt>
    <dgm:pt modelId="{5D8A8B8F-7C5E-4E87-B6CE-BAC39506DC16}" type="sibTrans" cxnId="{29B0E8C8-AD33-40E8-B02A-E6669DD9EC54}">
      <dgm:prSet/>
      <dgm:spPr/>
      <dgm:t>
        <a:bodyPr/>
        <a:lstStyle/>
        <a:p>
          <a:endParaRPr lang="en-US"/>
        </a:p>
      </dgm:t>
    </dgm:pt>
    <dgm:pt modelId="{A6C9F596-9C16-409F-8417-BF926A14BAC6}">
      <dgm:prSet/>
      <dgm:spPr/>
      <dgm:t>
        <a:bodyPr/>
        <a:lstStyle/>
        <a:p>
          <a:r>
            <a:rPr lang="en-GB" b="1" dirty="0"/>
            <a:t>Factors that are related to cohorts that could make managing boundaries more challenging or present more dilemmas. </a:t>
          </a:r>
          <a:endParaRPr lang="en-US" dirty="0"/>
        </a:p>
      </dgm:t>
    </dgm:pt>
    <dgm:pt modelId="{393481AE-C4CE-47A3-A894-338E831FBD53}" type="parTrans" cxnId="{D5130806-032D-4C1F-AC23-47CE3BEEAE49}">
      <dgm:prSet/>
      <dgm:spPr/>
      <dgm:t>
        <a:bodyPr/>
        <a:lstStyle/>
        <a:p>
          <a:endParaRPr lang="en-US"/>
        </a:p>
      </dgm:t>
    </dgm:pt>
    <dgm:pt modelId="{E4DB4510-D0D5-4813-9215-05913429E0F1}" type="sibTrans" cxnId="{D5130806-032D-4C1F-AC23-47CE3BEEAE49}">
      <dgm:prSet/>
      <dgm:spPr/>
      <dgm:t>
        <a:bodyPr/>
        <a:lstStyle/>
        <a:p>
          <a:endParaRPr lang="en-US"/>
        </a:p>
      </dgm:t>
    </dgm:pt>
    <dgm:pt modelId="{FE577350-3B75-4564-9D04-52011D5A76D4}">
      <dgm:prSet/>
      <dgm:spPr/>
      <dgm:t>
        <a:bodyPr/>
        <a:lstStyle/>
        <a:p>
          <a:r>
            <a:rPr lang="en-GB"/>
            <a:t>Being pulled into ‘rescuer’ / ‘persecutor’ / ‘victim’ roles.</a:t>
          </a:r>
          <a:endParaRPr lang="en-US"/>
        </a:p>
      </dgm:t>
    </dgm:pt>
    <dgm:pt modelId="{E03E19D8-C1CB-4D1E-AE76-2E8E07EE479B}" type="parTrans" cxnId="{1143EF3D-0ADD-4234-BFA0-5E6D49BC9429}">
      <dgm:prSet/>
      <dgm:spPr/>
      <dgm:t>
        <a:bodyPr/>
        <a:lstStyle/>
        <a:p>
          <a:endParaRPr lang="en-US"/>
        </a:p>
      </dgm:t>
    </dgm:pt>
    <dgm:pt modelId="{2582DDE0-8939-4BD1-97F7-92A0F24C2F70}" type="sibTrans" cxnId="{1143EF3D-0ADD-4234-BFA0-5E6D49BC9429}">
      <dgm:prSet/>
      <dgm:spPr/>
      <dgm:t>
        <a:bodyPr/>
        <a:lstStyle/>
        <a:p>
          <a:endParaRPr lang="en-US"/>
        </a:p>
      </dgm:t>
    </dgm:pt>
    <dgm:pt modelId="{B0B895A6-1298-4D38-81D3-3B14366BA880}">
      <dgm:prSet/>
      <dgm:spPr/>
      <dgm:t>
        <a:bodyPr/>
        <a:lstStyle/>
        <a:p>
          <a:r>
            <a:rPr lang="en-GB"/>
            <a:t>Pressure to perform and ‘get the job done’ </a:t>
          </a:r>
          <a:endParaRPr lang="en-US"/>
        </a:p>
      </dgm:t>
    </dgm:pt>
    <dgm:pt modelId="{F7F97EFB-D174-4A14-9BA5-46BEF85DF79C}" type="parTrans" cxnId="{F33F1BB2-9646-499C-AD0C-6967CCCEE0D8}">
      <dgm:prSet/>
      <dgm:spPr/>
      <dgm:t>
        <a:bodyPr/>
        <a:lstStyle/>
        <a:p>
          <a:endParaRPr lang="en-US"/>
        </a:p>
      </dgm:t>
    </dgm:pt>
    <dgm:pt modelId="{A174E246-CBE2-423A-A4FF-6933983FE808}" type="sibTrans" cxnId="{F33F1BB2-9646-499C-AD0C-6967CCCEE0D8}">
      <dgm:prSet/>
      <dgm:spPr/>
      <dgm:t>
        <a:bodyPr/>
        <a:lstStyle/>
        <a:p>
          <a:endParaRPr lang="en-US"/>
        </a:p>
      </dgm:t>
    </dgm:pt>
    <dgm:pt modelId="{70F94295-593B-44F2-91C7-3E5BC2CEBB24}">
      <dgm:prSet/>
      <dgm:spPr/>
      <dgm:t>
        <a:bodyPr/>
        <a:lstStyle/>
        <a:p>
          <a:r>
            <a:rPr lang="en-GB" dirty="0"/>
            <a:t>Pressures to engage child / families who are ‘hard to engage’ </a:t>
          </a:r>
          <a:r>
            <a:rPr lang="en-GB" dirty="0">
              <a:sym typeface="Wingdings" panose="05000000000000000000" pitchFamily="2" charset="2"/>
            </a:rPr>
            <a:t></a:t>
          </a:r>
          <a:r>
            <a:rPr lang="en-GB" dirty="0"/>
            <a:t> “going the extra mile”. </a:t>
          </a:r>
          <a:endParaRPr lang="en-US" dirty="0"/>
        </a:p>
      </dgm:t>
    </dgm:pt>
    <dgm:pt modelId="{555691B4-1F0A-4919-9946-5E6D68FC20C9}" type="parTrans" cxnId="{67A5CA2C-1BFC-440D-AA07-3F701893FDE1}">
      <dgm:prSet/>
      <dgm:spPr/>
      <dgm:t>
        <a:bodyPr/>
        <a:lstStyle/>
        <a:p>
          <a:endParaRPr lang="en-US"/>
        </a:p>
      </dgm:t>
    </dgm:pt>
    <dgm:pt modelId="{1F107BBB-D1AA-45BA-B8DA-CAD945791FA3}" type="sibTrans" cxnId="{67A5CA2C-1BFC-440D-AA07-3F701893FDE1}">
      <dgm:prSet/>
      <dgm:spPr/>
      <dgm:t>
        <a:bodyPr/>
        <a:lstStyle/>
        <a:p>
          <a:endParaRPr lang="en-US"/>
        </a:p>
      </dgm:t>
    </dgm:pt>
    <dgm:pt modelId="{7FF7B966-43BE-4D99-93AB-5623A254C8AF}">
      <dgm:prSet/>
      <dgm:spPr/>
      <dgm:t>
        <a:bodyPr/>
        <a:lstStyle/>
        <a:p>
          <a:r>
            <a:rPr lang="en-GB"/>
            <a:t>Very high levels of risk at times - ‘doing what needs to be done to manage this’. </a:t>
          </a:r>
          <a:endParaRPr lang="en-US"/>
        </a:p>
      </dgm:t>
    </dgm:pt>
    <dgm:pt modelId="{D490321D-D532-45C7-833C-83EF0B0D2B33}" type="parTrans" cxnId="{157B8894-85CA-40D4-89DA-BAF44C67680E}">
      <dgm:prSet/>
      <dgm:spPr/>
      <dgm:t>
        <a:bodyPr/>
        <a:lstStyle/>
        <a:p>
          <a:endParaRPr lang="en-US"/>
        </a:p>
      </dgm:t>
    </dgm:pt>
    <dgm:pt modelId="{9BA28DF0-0BBB-4E70-9C74-E4FA52646B6F}" type="sibTrans" cxnId="{157B8894-85CA-40D4-89DA-BAF44C67680E}">
      <dgm:prSet/>
      <dgm:spPr/>
      <dgm:t>
        <a:bodyPr/>
        <a:lstStyle/>
        <a:p>
          <a:endParaRPr lang="en-US"/>
        </a:p>
      </dgm:t>
    </dgm:pt>
    <dgm:pt modelId="{7032A4DA-23C8-43A0-9EDF-E31F0C985367}">
      <dgm:prSet/>
      <dgm:spPr/>
      <dgm:t>
        <a:bodyPr/>
        <a:lstStyle/>
        <a:p>
          <a:r>
            <a:rPr lang="en-GB"/>
            <a:t>Sexual exploitation:  Association between CSA and subsequent abuse / challenges in managing close relationships, dynamics and dilemmas, tricky for even the most experienced practitioners. </a:t>
          </a:r>
          <a:endParaRPr lang="en-US"/>
        </a:p>
      </dgm:t>
    </dgm:pt>
    <dgm:pt modelId="{4F096857-0187-4227-ABDE-2C7ADFB50E33}" type="parTrans" cxnId="{ACE0DB7E-2999-40F2-B546-F65D615D2B67}">
      <dgm:prSet/>
      <dgm:spPr/>
      <dgm:t>
        <a:bodyPr/>
        <a:lstStyle/>
        <a:p>
          <a:endParaRPr lang="en-US"/>
        </a:p>
      </dgm:t>
    </dgm:pt>
    <dgm:pt modelId="{09BBB60B-7A38-4366-959B-383404BF3E65}" type="sibTrans" cxnId="{ACE0DB7E-2999-40F2-B546-F65D615D2B67}">
      <dgm:prSet/>
      <dgm:spPr/>
      <dgm:t>
        <a:bodyPr/>
        <a:lstStyle/>
        <a:p>
          <a:endParaRPr lang="en-US"/>
        </a:p>
      </dgm:t>
    </dgm:pt>
    <dgm:pt modelId="{74FAA51A-17F6-4BA4-908A-34FB749806CC}" type="pres">
      <dgm:prSet presAssocID="{F44A5687-11D1-4A47-8B60-9F44FDF3FE31}" presName="linear" presStyleCnt="0">
        <dgm:presLayoutVars>
          <dgm:animLvl val="lvl"/>
          <dgm:resizeHandles val="exact"/>
        </dgm:presLayoutVars>
      </dgm:prSet>
      <dgm:spPr/>
    </dgm:pt>
    <dgm:pt modelId="{34C3B7AF-BE09-45D1-AD48-D5DFB43A71F5}" type="pres">
      <dgm:prSet presAssocID="{F150ABA7-D38A-4F3D-AFC1-E290BC6F8FED}" presName="parentText" presStyleLbl="node1" presStyleIdx="0" presStyleCnt="2">
        <dgm:presLayoutVars>
          <dgm:chMax val="0"/>
          <dgm:bulletEnabled val="1"/>
        </dgm:presLayoutVars>
      </dgm:prSet>
      <dgm:spPr/>
    </dgm:pt>
    <dgm:pt modelId="{CE455E2D-7096-4082-BCCA-D25F898854B7}" type="pres">
      <dgm:prSet presAssocID="{F150ABA7-D38A-4F3D-AFC1-E290BC6F8FED}" presName="childText" presStyleLbl="revTx" presStyleIdx="0" presStyleCnt="2">
        <dgm:presLayoutVars>
          <dgm:bulletEnabled val="1"/>
        </dgm:presLayoutVars>
      </dgm:prSet>
      <dgm:spPr/>
    </dgm:pt>
    <dgm:pt modelId="{BF97D64A-8E10-416D-A67D-46CF6517B1C6}" type="pres">
      <dgm:prSet presAssocID="{A6C9F596-9C16-409F-8417-BF926A14BAC6}" presName="parentText" presStyleLbl="node1" presStyleIdx="1" presStyleCnt="2">
        <dgm:presLayoutVars>
          <dgm:chMax val="0"/>
          <dgm:bulletEnabled val="1"/>
        </dgm:presLayoutVars>
      </dgm:prSet>
      <dgm:spPr/>
    </dgm:pt>
    <dgm:pt modelId="{CA9D4D92-8D43-47B0-827A-568D65C01B26}" type="pres">
      <dgm:prSet presAssocID="{A6C9F596-9C16-409F-8417-BF926A14BAC6}" presName="childText" presStyleLbl="revTx" presStyleIdx="1" presStyleCnt="2">
        <dgm:presLayoutVars>
          <dgm:bulletEnabled val="1"/>
        </dgm:presLayoutVars>
      </dgm:prSet>
      <dgm:spPr/>
    </dgm:pt>
  </dgm:ptLst>
  <dgm:cxnLst>
    <dgm:cxn modelId="{E5147001-42E2-40E3-9E33-300A577B9263}" srcId="{F150ABA7-D38A-4F3D-AFC1-E290BC6F8FED}" destId="{5A52059D-B8DB-425A-8037-99A07D9E5215}" srcOrd="1" destOrd="0" parTransId="{DA21BD13-48F6-4259-830C-AA4F9B713A5B}" sibTransId="{8A994D24-56F5-4DA7-BA0D-FA62AAA9EA94}"/>
    <dgm:cxn modelId="{D5130806-032D-4C1F-AC23-47CE3BEEAE49}" srcId="{F44A5687-11D1-4A47-8B60-9F44FDF3FE31}" destId="{A6C9F596-9C16-409F-8417-BF926A14BAC6}" srcOrd="1" destOrd="0" parTransId="{393481AE-C4CE-47A3-A894-338E831FBD53}" sibTransId="{E4DB4510-D0D5-4813-9215-05913429E0F1}"/>
    <dgm:cxn modelId="{52284B08-933F-44D9-B3B0-199569C1682D}" srcId="{F150ABA7-D38A-4F3D-AFC1-E290BC6F8FED}" destId="{3B3DFB72-FEAF-4CD2-87B2-38DE63D6685F}" srcOrd="0" destOrd="0" parTransId="{5E29FBA9-CF44-43BA-8829-11DB927424C6}" sibTransId="{97E766E1-2785-44E0-B47F-D45AF846E923}"/>
    <dgm:cxn modelId="{A946B60A-9A73-4EEE-8348-C2A543647BF6}" srcId="{F150ABA7-D38A-4F3D-AFC1-E290BC6F8FED}" destId="{5E76A5F9-1409-49D1-95BD-57D556613303}" srcOrd="2" destOrd="0" parTransId="{DF522B5D-4E4F-4474-97D9-B53132539644}" sibTransId="{E1445C30-ACFB-43C7-88D2-B22E71B8452B}"/>
    <dgm:cxn modelId="{98387B0F-9899-4512-8A32-BFA1032747CF}" type="presOf" srcId="{70F94295-593B-44F2-91C7-3E5BC2CEBB24}" destId="{CA9D4D92-8D43-47B0-827A-568D65C01B26}" srcOrd="0" destOrd="2" presId="urn:microsoft.com/office/officeart/2005/8/layout/vList2"/>
    <dgm:cxn modelId="{758A9924-F6E1-4A99-B2E2-13AE649594C3}" type="presOf" srcId="{3B3DFB72-FEAF-4CD2-87B2-38DE63D6685F}" destId="{CE455E2D-7096-4082-BCCA-D25F898854B7}" srcOrd="0" destOrd="0" presId="urn:microsoft.com/office/officeart/2005/8/layout/vList2"/>
    <dgm:cxn modelId="{991DFC2A-1A66-42EC-AF3A-0785DF101265}" type="presOf" srcId="{5E76A5F9-1409-49D1-95BD-57D556613303}" destId="{CE455E2D-7096-4082-BCCA-D25F898854B7}" srcOrd="0" destOrd="2" presId="urn:microsoft.com/office/officeart/2005/8/layout/vList2"/>
    <dgm:cxn modelId="{67A5CA2C-1BFC-440D-AA07-3F701893FDE1}" srcId="{A6C9F596-9C16-409F-8417-BF926A14BAC6}" destId="{70F94295-593B-44F2-91C7-3E5BC2CEBB24}" srcOrd="2" destOrd="0" parTransId="{555691B4-1F0A-4919-9946-5E6D68FC20C9}" sibTransId="{1F107BBB-D1AA-45BA-B8DA-CAD945791FA3}"/>
    <dgm:cxn modelId="{2224CD31-C972-4767-9CEE-091FB2545C12}" type="presOf" srcId="{F44A5687-11D1-4A47-8B60-9F44FDF3FE31}" destId="{74FAA51A-17F6-4BA4-908A-34FB749806CC}" srcOrd="0" destOrd="0" presId="urn:microsoft.com/office/officeart/2005/8/layout/vList2"/>
    <dgm:cxn modelId="{C11F9C32-4FCD-409E-9A0E-4DEABAD57FA6}" type="presOf" srcId="{7FF7B966-43BE-4D99-93AB-5623A254C8AF}" destId="{CA9D4D92-8D43-47B0-827A-568D65C01B26}" srcOrd="0" destOrd="3" presId="urn:microsoft.com/office/officeart/2005/8/layout/vList2"/>
    <dgm:cxn modelId="{BAB18D34-2803-4263-AEFC-FD23E57F5034}" type="presOf" srcId="{B0B895A6-1298-4D38-81D3-3B14366BA880}" destId="{CA9D4D92-8D43-47B0-827A-568D65C01B26}" srcOrd="0" destOrd="1" presId="urn:microsoft.com/office/officeart/2005/8/layout/vList2"/>
    <dgm:cxn modelId="{1143EF3D-0ADD-4234-BFA0-5E6D49BC9429}" srcId="{A6C9F596-9C16-409F-8417-BF926A14BAC6}" destId="{FE577350-3B75-4564-9D04-52011D5A76D4}" srcOrd="0" destOrd="0" parTransId="{E03E19D8-C1CB-4D1E-AE76-2E8E07EE479B}" sibTransId="{2582DDE0-8939-4BD1-97F7-92A0F24C2F70}"/>
    <dgm:cxn modelId="{B98C1C69-2927-4001-97A2-A41EACDB9906}" srcId="{F44A5687-11D1-4A47-8B60-9F44FDF3FE31}" destId="{F150ABA7-D38A-4F3D-AFC1-E290BC6F8FED}" srcOrd="0" destOrd="0" parTransId="{5920A81A-3B44-4956-A795-F83960111851}" sibTransId="{A165573E-1D12-4A77-8A51-59E2F5B7CA4C}"/>
    <dgm:cxn modelId="{B0C5FE50-6171-439A-9C0F-DD1CCD24092C}" type="presOf" srcId="{A6C9F596-9C16-409F-8417-BF926A14BAC6}" destId="{BF97D64A-8E10-416D-A67D-46CF6517B1C6}" srcOrd="0" destOrd="0" presId="urn:microsoft.com/office/officeart/2005/8/layout/vList2"/>
    <dgm:cxn modelId="{ACE0DB7E-2999-40F2-B546-F65D615D2B67}" srcId="{A6C9F596-9C16-409F-8417-BF926A14BAC6}" destId="{7032A4DA-23C8-43A0-9EDF-E31F0C985367}" srcOrd="4" destOrd="0" parTransId="{4F096857-0187-4227-ABDE-2C7ADFB50E33}" sibTransId="{09BBB60B-7A38-4366-959B-383404BF3E65}"/>
    <dgm:cxn modelId="{157B8894-85CA-40D4-89DA-BAF44C67680E}" srcId="{A6C9F596-9C16-409F-8417-BF926A14BAC6}" destId="{7FF7B966-43BE-4D99-93AB-5623A254C8AF}" srcOrd="3" destOrd="0" parTransId="{D490321D-D532-45C7-833C-83EF0B0D2B33}" sibTransId="{9BA28DF0-0BBB-4E70-9C74-E4FA52646B6F}"/>
    <dgm:cxn modelId="{0F9663A5-AC06-4C45-8C3E-AC6B7F1EF678}" type="presOf" srcId="{5A52059D-B8DB-425A-8037-99A07D9E5215}" destId="{CE455E2D-7096-4082-BCCA-D25F898854B7}" srcOrd="0" destOrd="1" presId="urn:microsoft.com/office/officeart/2005/8/layout/vList2"/>
    <dgm:cxn modelId="{F27AC6AE-4606-4064-83F8-8ABC1D8C6DDA}" type="presOf" srcId="{9C5AE4E7-77B7-4BAB-AC48-F4F6A5C4E6C2}" destId="{CE455E2D-7096-4082-BCCA-D25F898854B7}" srcOrd="0" destOrd="3" presId="urn:microsoft.com/office/officeart/2005/8/layout/vList2"/>
    <dgm:cxn modelId="{F33F1BB2-9646-499C-AD0C-6967CCCEE0D8}" srcId="{A6C9F596-9C16-409F-8417-BF926A14BAC6}" destId="{B0B895A6-1298-4D38-81D3-3B14366BA880}" srcOrd="1" destOrd="0" parTransId="{F7F97EFB-D174-4A14-9BA5-46BEF85DF79C}" sibTransId="{A174E246-CBE2-423A-A4FF-6933983FE808}"/>
    <dgm:cxn modelId="{29B0E8C8-AD33-40E8-B02A-E6669DD9EC54}" srcId="{F150ABA7-D38A-4F3D-AFC1-E290BC6F8FED}" destId="{9C5AE4E7-77B7-4BAB-AC48-F4F6A5C4E6C2}" srcOrd="3" destOrd="0" parTransId="{1F9F8795-DB76-4072-AB19-12B8AFB0D2D7}" sibTransId="{5D8A8B8F-7C5E-4E87-B6CE-BAC39506DC16}"/>
    <dgm:cxn modelId="{26021FC9-9504-411E-AF72-D3FF350A88B1}" type="presOf" srcId="{F150ABA7-D38A-4F3D-AFC1-E290BC6F8FED}" destId="{34C3B7AF-BE09-45D1-AD48-D5DFB43A71F5}" srcOrd="0" destOrd="0" presId="urn:microsoft.com/office/officeart/2005/8/layout/vList2"/>
    <dgm:cxn modelId="{3B0D79D6-955F-471A-9199-50D3DF22B4B7}" type="presOf" srcId="{7032A4DA-23C8-43A0-9EDF-E31F0C985367}" destId="{CA9D4D92-8D43-47B0-827A-568D65C01B26}" srcOrd="0" destOrd="4" presId="urn:microsoft.com/office/officeart/2005/8/layout/vList2"/>
    <dgm:cxn modelId="{471197EF-1F73-4993-849D-5709281FABD7}" type="presOf" srcId="{FE577350-3B75-4564-9D04-52011D5A76D4}" destId="{CA9D4D92-8D43-47B0-827A-568D65C01B26}" srcOrd="0" destOrd="0" presId="urn:microsoft.com/office/officeart/2005/8/layout/vList2"/>
    <dgm:cxn modelId="{C28A2863-64C1-4960-A5CD-1781CB0A69F5}" type="presParOf" srcId="{74FAA51A-17F6-4BA4-908A-34FB749806CC}" destId="{34C3B7AF-BE09-45D1-AD48-D5DFB43A71F5}" srcOrd="0" destOrd="0" presId="urn:microsoft.com/office/officeart/2005/8/layout/vList2"/>
    <dgm:cxn modelId="{DCE15D5E-2184-486F-AC19-9D44C79386D8}" type="presParOf" srcId="{74FAA51A-17F6-4BA4-908A-34FB749806CC}" destId="{CE455E2D-7096-4082-BCCA-D25F898854B7}" srcOrd="1" destOrd="0" presId="urn:microsoft.com/office/officeart/2005/8/layout/vList2"/>
    <dgm:cxn modelId="{0462749E-9B22-4A57-9B4A-ED6465F34150}" type="presParOf" srcId="{74FAA51A-17F6-4BA4-908A-34FB749806CC}" destId="{BF97D64A-8E10-416D-A67D-46CF6517B1C6}" srcOrd="2" destOrd="0" presId="urn:microsoft.com/office/officeart/2005/8/layout/vList2"/>
    <dgm:cxn modelId="{51AEFC9D-47AD-447B-B432-A11B153081DA}" type="presParOf" srcId="{74FAA51A-17F6-4BA4-908A-34FB749806CC}" destId="{CA9D4D92-8D43-47B0-827A-568D65C01B2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1B8C04B-22D1-4994-BF48-D70CCEF9273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575FC19-726F-4EFE-9BA1-DAC094495935}">
      <dgm:prSet/>
      <dgm:spPr/>
      <dgm:t>
        <a:bodyPr/>
        <a:lstStyle/>
        <a:p>
          <a:r>
            <a:rPr lang="en-GB"/>
            <a:t>Evidence base would suggest effective therapeutic relationships with people who have experienced significant abuse and/or who may be involved in anti-social or offending behaviour require a strong and boundaried attachment relationship between the practitioner and offender. (NOMS &amp; NHS England, 2015).</a:t>
          </a:r>
          <a:endParaRPr lang="en-US"/>
        </a:p>
      </dgm:t>
    </dgm:pt>
    <dgm:pt modelId="{E01408C2-E7B3-4B88-A28D-AB1C332D95ED}" type="parTrans" cxnId="{B9770F20-1982-4CCE-9911-A098020E2F84}">
      <dgm:prSet/>
      <dgm:spPr/>
      <dgm:t>
        <a:bodyPr/>
        <a:lstStyle/>
        <a:p>
          <a:endParaRPr lang="en-US"/>
        </a:p>
      </dgm:t>
    </dgm:pt>
    <dgm:pt modelId="{372B9806-9400-4B70-906C-BAF11D328A5F}" type="sibTrans" cxnId="{B9770F20-1982-4CCE-9911-A098020E2F84}">
      <dgm:prSet/>
      <dgm:spPr/>
      <dgm:t>
        <a:bodyPr/>
        <a:lstStyle/>
        <a:p>
          <a:endParaRPr lang="en-US"/>
        </a:p>
      </dgm:t>
    </dgm:pt>
    <dgm:pt modelId="{153C39F4-7B28-42B6-9B56-08FD186B402F}">
      <dgm:prSet/>
      <dgm:spPr/>
      <dgm:t>
        <a:bodyPr/>
        <a:lstStyle/>
        <a:p>
          <a:r>
            <a:rPr lang="en-GB" dirty="0"/>
            <a:t>Balance between caring too much or being punitive. Becoming the:</a:t>
          </a:r>
        </a:p>
        <a:p>
          <a:r>
            <a:rPr lang="en-GB" i="1" dirty="0"/>
            <a:t>“over caring mother” </a:t>
          </a:r>
          <a:endParaRPr lang="en-US" dirty="0"/>
        </a:p>
        <a:p>
          <a:r>
            <a:rPr lang="en-GB" i="1" dirty="0"/>
            <a:t>“punitive father figure”</a:t>
          </a:r>
          <a:endParaRPr lang="en-US" dirty="0"/>
        </a:p>
        <a:p>
          <a:r>
            <a:rPr lang="en-GB" i="1" dirty="0"/>
            <a:t>“mates” (esp. for younger staff) </a:t>
          </a:r>
          <a:endParaRPr lang="en-US" dirty="0"/>
        </a:p>
      </dgm:t>
    </dgm:pt>
    <dgm:pt modelId="{FE884688-ED81-43DF-9D50-17BB14BD8A8E}" type="parTrans" cxnId="{AB163892-8D2C-4CAD-929A-72B685DFA4EE}">
      <dgm:prSet/>
      <dgm:spPr/>
      <dgm:t>
        <a:bodyPr/>
        <a:lstStyle/>
        <a:p>
          <a:endParaRPr lang="en-US"/>
        </a:p>
      </dgm:t>
    </dgm:pt>
    <dgm:pt modelId="{95D7FBC9-057A-40BE-A3E4-6469CCC50AAB}" type="sibTrans" cxnId="{AB163892-8D2C-4CAD-929A-72B685DFA4EE}">
      <dgm:prSet/>
      <dgm:spPr/>
      <dgm:t>
        <a:bodyPr/>
        <a:lstStyle/>
        <a:p>
          <a:endParaRPr lang="en-US"/>
        </a:p>
      </dgm:t>
    </dgm:pt>
    <dgm:pt modelId="{E5F9E42D-D39A-4CBA-8443-C5DED5A6479A}">
      <dgm:prSet/>
      <dgm:spPr/>
      <dgm:t>
        <a:bodyPr/>
        <a:lstStyle/>
        <a:p>
          <a:endParaRPr lang="en-US" dirty="0"/>
        </a:p>
      </dgm:t>
    </dgm:pt>
    <dgm:pt modelId="{0AC3922F-2F6E-46F2-9E86-883EE0F8B03E}" type="parTrans" cxnId="{517F76A8-0F4B-488D-B28E-0A2F5D61B4D5}">
      <dgm:prSet/>
      <dgm:spPr/>
      <dgm:t>
        <a:bodyPr/>
        <a:lstStyle/>
        <a:p>
          <a:endParaRPr lang="en-US"/>
        </a:p>
      </dgm:t>
    </dgm:pt>
    <dgm:pt modelId="{320AE836-8487-4BAE-9A47-6CF28C0A5506}" type="sibTrans" cxnId="{517F76A8-0F4B-488D-B28E-0A2F5D61B4D5}">
      <dgm:prSet/>
      <dgm:spPr/>
      <dgm:t>
        <a:bodyPr/>
        <a:lstStyle/>
        <a:p>
          <a:endParaRPr lang="en-US"/>
        </a:p>
      </dgm:t>
    </dgm:pt>
    <dgm:pt modelId="{BAAC31C4-5F92-40E0-938F-2155EF4EF7DE}">
      <dgm:prSet/>
      <dgm:spPr/>
      <dgm:t>
        <a:bodyPr/>
        <a:lstStyle/>
        <a:p>
          <a:r>
            <a:rPr lang="en-GB" dirty="0"/>
            <a:t>Showing you care in a </a:t>
          </a:r>
          <a:r>
            <a:rPr lang="en-GB" dirty="0" err="1"/>
            <a:t>boundaried</a:t>
          </a:r>
          <a:r>
            <a:rPr lang="en-GB" dirty="0"/>
            <a:t> way- all children will challenge boundaries, when this natural tendency is combined with histories of relational trauma and/or exploitation, dynamics can be particularly challenging to manage. </a:t>
          </a:r>
          <a:endParaRPr lang="en-US" dirty="0"/>
        </a:p>
      </dgm:t>
    </dgm:pt>
    <dgm:pt modelId="{66E2378C-938C-4569-84D1-5C79F9F4EAB6}" type="parTrans" cxnId="{9D7C8BFB-19E5-4066-886A-76D9CDBC8C98}">
      <dgm:prSet/>
      <dgm:spPr/>
      <dgm:t>
        <a:bodyPr/>
        <a:lstStyle/>
        <a:p>
          <a:endParaRPr lang="en-US"/>
        </a:p>
      </dgm:t>
    </dgm:pt>
    <dgm:pt modelId="{F3003F19-C2B2-429B-8F29-0BBD4A04C92A}" type="sibTrans" cxnId="{9D7C8BFB-19E5-4066-886A-76D9CDBC8C98}">
      <dgm:prSet/>
      <dgm:spPr/>
      <dgm:t>
        <a:bodyPr/>
        <a:lstStyle/>
        <a:p>
          <a:endParaRPr lang="en-US"/>
        </a:p>
      </dgm:t>
    </dgm:pt>
    <dgm:pt modelId="{064BE0BB-08CD-459A-88C8-8C298AC781F6}">
      <dgm:prSet/>
      <dgm:spPr/>
      <dgm:t>
        <a:bodyPr/>
        <a:lstStyle/>
        <a:p>
          <a:r>
            <a:rPr lang="en-GB"/>
            <a:t>Importance of not getting drawn into revealing personal facts as a way to establish intimacy (NOMS &amp; NHS England, 2015). </a:t>
          </a:r>
          <a:endParaRPr lang="en-US"/>
        </a:p>
      </dgm:t>
    </dgm:pt>
    <dgm:pt modelId="{F8430D39-3A3D-4F5B-969F-99A6DEC19C87}" type="parTrans" cxnId="{458F8D10-CABC-4A8F-8F66-BB5EBBB33CFE}">
      <dgm:prSet/>
      <dgm:spPr/>
      <dgm:t>
        <a:bodyPr/>
        <a:lstStyle/>
        <a:p>
          <a:endParaRPr lang="en-US"/>
        </a:p>
      </dgm:t>
    </dgm:pt>
    <dgm:pt modelId="{D9E24527-5043-4028-88E7-6A23069BDE45}" type="sibTrans" cxnId="{458F8D10-CABC-4A8F-8F66-BB5EBBB33CFE}">
      <dgm:prSet/>
      <dgm:spPr/>
      <dgm:t>
        <a:bodyPr/>
        <a:lstStyle/>
        <a:p>
          <a:endParaRPr lang="en-US"/>
        </a:p>
      </dgm:t>
    </dgm:pt>
    <dgm:pt modelId="{831D731D-96F7-429C-BF94-9A79AAD8DCDD}" type="pres">
      <dgm:prSet presAssocID="{B1B8C04B-22D1-4994-BF48-D70CCEF92734}" presName="linear" presStyleCnt="0">
        <dgm:presLayoutVars>
          <dgm:animLvl val="lvl"/>
          <dgm:resizeHandles val="exact"/>
        </dgm:presLayoutVars>
      </dgm:prSet>
      <dgm:spPr/>
    </dgm:pt>
    <dgm:pt modelId="{A5DD4709-50B4-4399-AAFB-71C0531F85B3}" type="pres">
      <dgm:prSet presAssocID="{5575FC19-726F-4EFE-9BA1-DAC094495935}" presName="parentText" presStyleLbl="node1" presStyleIdx="0" presStyleCnt="4">
        <dgm:presLayoutVars>
          <dgm:chMax val="0"/>
          <dgm:bulletEnabled val="1"/>
        </dgm:presLayoutVars>
      </dgm:prSet>
      <dgm:spPr/>
    </dgm:pt>
    <dgm:pt modelId="{53DF9922-5827-4E39-BD38-FABC231286F7}" type="pres">
      <dgm:prSet presAssocID="{372B9806-9400-4B70-906C-BAF11D328A5F}" presName="spacer" presStyleCnt="0"/>
      <dgm:spPr/>
    </dgm:pt>
    <dgm:pt modelId="{153FFB7F-16DD-480B-B9B3-9B898246EF81}" type="pres">
      <dgm:prSet presAssocID="{153C39F4-7B28-42B6-9B56-08FD186B402F}" presName="parentText" presStyleLbl="node1" presStyleIdx="1" presStyleCnt="4">
        <dgm:presLayoutVars>
          <dgm:chMax val="0"/>
          <dgm:bulletEnabled val="1"/>
        </dgm:presLayoutVars>
      </dgm:prSet>
      <dgm:spPr/>
    </dgm:pt>
    <dgm:pt modelId="{A55C4C8F-D099-4926-8A36-82B2E3895363}" type="pres">
      <dgm:prSet presAssocID="{153C39F4-7B28-42B6-9B56-08FD186B402F}" presName="childText" presStyleLbl="revTx" presStyleIdx="0" presStyleCnt="1">
        <dgm:presLayoutVars>
          <dgm:bulletEnabled val="1"/>
        </dgm:presLayoutVars>
      </dgm:prSet>
      <dgm:spPr/>
    </dgm:pt>
    <dgm:pt modelId="{4C39328C-9EE5-4F70-B0B0-219A687686FB}" type="pres">
      <dgm:prSet presAssocID="{BAAC31C4-5F92-40E0-938F-2155EF4EF7DE}" presName="parentText" presStyleLbl="node1" presStyleIdx="2" presStyleCnt="4">
        <dgm:presLayoutVars>
          <dgm:chMax val="0"/>
          <dgm:bulletEnabled val="1"/>
        </dgm:presLayoutVars>
      </dgm:prSet>
      <dgm:spPr/>
    </dgm:pt>
    <dgm:pt modelId="{5C24E69A-0F2F-416F-8D0B-28C4BF918AE1}" type="pres">
      <dgm:prSet presAssocID="{F3003F19-C2B2-429B-8F29-0BBD4A04C92A}" presName="spacer" presStyleCnt="0"/>
      <dgm:spPr/>
    </dgm:pt>
    <dgm:pt modelId="{19113AA2-E542-47F8-A826-E1BC4A6E075F}" type="pres">
      <dgm:prSet presAssocID="{064BE0BB-08CD-459A-88C8-8C298AC781F6}" presName="parentText" presStyleLbl="node1" presStyleIdx="3" presStyleCnt="4">
        <dgm:presLayoutVars>
          <dgm:chMax val="0"/>
          <dgm:bulletEnabled val="1"/>
        </dgm:presLayoutVars>
      </dgm:prSet>
      <dgm:spPr/>
    </dgm:pt>
  </dgm:ptLst>
  <dgm:cxnLst>
    <dgm:cxn modelId="{458F8D10-CABC-4A8F-8F66-BB5EBBB33CFE}" srcId="{B1B8C04B-22D1-4994-BF48-D70CCEF92734}" destId="{064BE0BB-08CD-459A-88C8-8C298AC781F6}" srcOrd="3" destOrd="0" parTransId="{F8430D39-3A3D-4F5B-969F-99A6DEC19C87}" sibTransId="{D9E24527-5043-4028-88E7-6A23069BDE45}"/>
    <dgm:cxn modelId="{B9770F20-1982-4CCE-9911-A098020E2F84}" srcId="{B1B8C04B-22D1-4994-BF48-D70CCEF92734}" destId="{5575FC19-726F-4EFE-9BA1-DAC094495935}" srcOrd="0" destOrd="0" parTransId="{E01408C2-E7B3-4B88-A28D-AB1C332D95ED}" sibTransId="{372B9806-9400-4B70-906C-BAF11D328A5F}"/>
    <dgm:cxn modelId="{EB87E722-B9AA-4565-A91C-B23D3F2BBE80}" type="presOf" srcId="{153C39F4-7B28-42B6-9B56-08FD186B402F}" destId="{153FFB7F-16DD-480B-B9B3-9B898246EF81}" srcOrd="0" destOrd="0" presId="urn:microsoft.com/office/officeart/2005/8/layout/vList2"/>
    <dgm:cxn modelId="{C655E568-5AEB-409B-B664-128810473B9A}" type="presOf" srcId="{B1B8C04B-22D1-4994-BF48-D70CCEF92734}" destId="{831D731D-96F7-429C-BF94-9A79AAD8DCDD}" srcOrd="0" destOrd="0" presId="urn:microsoft.com/office/officeart/2005/8/layout/vList2"/>
    <dgm:cxn modelId="{18768250-35F3-48A1-B8A8-3B05503A700C}" type="presOf" srcId="{BAAC31C4-5F92-40E0-938F-2155EF4EF7DE}" destId="{4C39328C-9EE5-4F70-B0B0-219A687686FB}" srcOrd="0" destOrd="0" presId="urn:microsoft.com/office/officeart/2005/8/layout/vList2"/>
    <dgm:cxn modelId="{6BE54C75-293B-4AF3-A1D6-A920D05A2AAF}" type="presOf" srcId="{5575FC19-726F-4EFE-9BA1-DAC094495935}" destId="{A5DD4709-50B4-4399-AAFB-71C0531F85B3}" srcOrd="0" destOrd="0" presId="urn:microsoft.com/office/officeart/2005/8/layout/vList2"/>
    <dgm:cxn modelId="{4EEADB80-B83F-4893-A1E3-103EA9B01FD7}" type="presOf" srcId="{E5F9E42D-D39A-4CBA-8443-C5DED5A6479A}" destId="{A55C4C8F-D099-4926-8A36-82B2E3895363}" srcOrd="0" destOrd="0" presId="urn:microsoft.com/office/officeart/2005/8/layout/vList2"/>
    <dgm:cxn modelId="{AB163892-8D2C-4CAD-929A-72B685DFA4EE}" srcId="{B1B8C04B-22D1-4994-BF48-D70CCEF92734}" destId="{153C39F4-7B28-42B6-9B56-08FD186B402F}" srcOrd="1" destOrd="0" parTransId="{FE884688-ED81-43DF-9D50-17BB14BD8A8E}" sibTransId="{95D7FBC9-057A-40BE-A3E4-6469CCC50AAB}"/>
    <dgm:cxn modelId="{517F76A8-0F4B-488D-B28E-0A2F5D61B4D5}" srcId="{153C39F4-7B28-42B6-9B56-08FD186B402F}" destId="{E5F9E42D-D39A-4CBA-8443-C5DED5A6479A}" srcOrd="0" destOrd="0" parTransId="{0AC3922F-2F6E-46F2-9E86-883EE0F8B03E}" sibTransId="{320AE836-8487-4BAE-9A47-6CF28C0A5506}"/>
    <dgm:cxn modelId="{C564D6E9-5179-4461-9389-8870AB83A594}" type="presOf" srcId="{064BE0BB-08CD-459A-88C8-8C298AC781F6}" destId="{19113AA2-E542-47F8-A826-E1BC4A6E075F}" srcOrd="0" destOrd="0" presId="urn:microsoft.com/office/officeart/2005/8/layout/vList2"/>
    <dgm:cxn modelId="{9D7C8BFB-19E5-4066-886A-76D9CDBC8C98}" srcId="{B1B8C04B-22D1-4994-BF48-D70CCEF92734}" destId="{BAAC31C4-5F92-40E0-938F-2155EF4EF7DE}" srcOrd="2" destOrd="0" parTransId="{66E2378C-938C-4569-84D1-5C79F9F4EAB6}" sibTransId="{F3003F19-C2B2-429B-8F29-0BBD4A04C92A}"/>
    <dgm:cxn modelId="{80D4C4E0-1E3A-48B8-998B-36BD8917C9F5}" type="presParOf" srcId="{831D731D-96F7-429C-BF94-9A79AAD8DCDD}" destId="{A5DD4709-50B4-4399-AAFB-71C0531F85B3}" srcOrd="0" destOrd="0" presId="urn:microsoft.com/office/officeart/2005/8/layout/vList2"/>
    <dgm:cxn modelId="{F2108A97-39B6-4539-AFFB-FD861C1141E9}" type="presParOf" srcId="{831D731D-96F7-429C-BF94-9A79AAD8DCDD}" destId="{53DF9922-5827-4E39-BD38-FABC231286F7}" srcOrd="1" destOrd="0" presId="urn:microsoft.com/office/officeart/2005/8/layout/vList2"/>
    <dgm:cxn modelId="{5771A4AE-AFE2-4B19-9CC0-9302C1B8DA07}" type="presParOf" srcId="{831D731D-96F7-429C-BF94-9A79AAD8DCDD}" destId="{153FFB7F-16DD-480B-B9B3-9B898246EF81}" srcOrd="2" destOrd="0" presId="urn:microsoft.com/office/officeart/2005/8/layout/vList2"/>
    <dgm:cxn modelId="{2E84F6C5-29D0-4F51-81FB-2F924AECD20F}" type="presParOf" srcId="{831D731D-96F7-429C-BF94-9A79AAD8DCDD}" destId="{A55C4C8F-D099-4926-8A36-82B2E3895363}" srcOrd="3" destOrd="0" presId="urn:microsoft.com/office/officeart/2005/8/layout/vList2"/>
    <dgm:cxn modelId="{82E74FE5-6568-461A-9BF6-813EBB0A8606}" type="presParOf" srcId="{831D731D-96F7-429C-BF94-9A79AAD8DCDD}" destId="{4C39328C-9EE5-4F70-B0B0-219A687686FB}" srcOrd="4" destOrd="0" presId="urn:microsoft.com/office/officeart/2005/8/layout/vList2"/>
    <dgm:cxn modelId="{A9B26075-9566-4960-A70F-3133B4476E26}" type="presParOf" srcId="{831D731D-96F7-429C-BF94-9A79AAD8DCDD}" destId="{5C24E69A-0F2F-416F-8D0B-28C4BF918AE1}" srcOrd="5" destOrd="0" presId="urn:microsoft.com/office/officeart/2005/8/layout/vList2"/>
    <dgm:cxn modelId="{B8C9DE14-BBE1-45E6-97B3-8E317F204A9C}" type="presParOf" srcId="{831D731D-96F7-429C-BF94-9A79AAD8DCDD}" destId="{19113AA2-E542-47F8-A826-E1BC4A6E075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F81FDF2-28A1-4E40-BF58-ECA85AD999CC}"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n-US"/>
        </a:p>
      </dgm:t>
    </dgm:pt>
    <dgm:pt modelId="{12E2F668-9E27-4B73-9B6A-2BCFF92C17B6}">
      <dgm:prSet/>
      <dgm:spPr/>
      <dgm:t>
        <a:bodyPr/>
        <a:lstStyle/>
        <a:p>
          <a:r>
            <a:rPr lang="en-GB"/>
            <a:t>Increased frequency of actual / attempted ‘small’ boundary crossings (by self, or client). </a:t>
          </a:r>
          <a:endParaRPr lang="en-US"/>
        </a:p>
      </dgm:t>
    </dgm:pt>
    <dgm:pt modelId="{D58439D1-FA5C-4472-B409-531AD6757D36}" type="parTrans" cxnId="{B74782EB-171B-4630-8DFE-F0B0B55CBB6E}">
      <dgm:prSet/>
      <dgm:spPr/>
      <dgm:t>
        <a:bodyPr/>
        <a:lstStyle/>
        <a:p>
          <a:endParaRPr lang="en-US"/>
        </a:p>
      </dgm:t>
    </dgm:pt>
    <dgm:pt modelId="{1818AA8C-9F63-46D0-BB78-86CDAC542B52}" type="sibTrans" cxnId="{B74782EB-171B-4630-8DFE-F0B0B55CBB6E}">
      <dgm:prSet/>
      <dgm:spPr/>
      <dgm:t>
        <a:bodyPr/>
        <a:lstStyle/>
        <a:p>
          <a:endParaRPr lang="en-US"/>
        </a:p>
      </dgm:t>
    </dgm:pt>
    <dgm:pt modelId="{CFC480F8-A689-4F6F-B067-370967090D36}">
      <dgm:prSet/>
      <dgm:spPr/>
      <dgm:t>
        <a:bodyPr/>
        <a:lstStyle/>
        <a:p>
          <a:r>
            <a:rPr lang="en-GB"/>
            <a:t>Case drift- topics of conversation stray frequently / prolonged period off focus of work. </a:t>
          </a:r>
          <a:endParaRPr lang="en-US"/>
        </a:p>
      </dgm:t>
    </dgm:pt>
    <dgm:pt modelId="{434E1788-B75A-4D8B-90CC-012CE500DE25}" type="parTrans" cxnId="{5C8A147B-05A0-4096-813A-3699D78438FD}">
      <dgm:prSet/>
      <dgm:spPr/>
      <dgm:t>
        <a:bodyPr/>
        <a:lstStyle/>
        <a:p>
          <a:endParaRPr lang="en-US"/>
        </a:p>
      </dgm:t>
    </dgm:pt>
    <dgm:pt modelId="{8FCA5C83-18BC-43C1-861F-C104025E2B48}" type="sibTrans" cxnId="{5C8A147B-05A0-4096-813A-3699D78438FD}">
      <dgm:prSet/>
      <dgm:spPr/>
      <dgm:t>
        <a:bodyPr/>
        <a:lstStyle/>
        <a:p>
          <a:endParaRPr lang="en-US"/>
        </a:p>
      </dgm:t>
    </dgm:pt>
    <dgm:pt modelId="{C02A5670-F447-4D0A-B2C8-33D1F29AFD47}">
      <dgm:prSet/>
      <dgm:spPr/>
      <dgm:t>
        <a:bodyPr/>
        <a:lstStyle/>
        <a:p>
          <a:r>
            <a:rPr lang="en-GB" dirty="0"/>
            <a:t>Keeping secrets with clients or omitting information from colleagues / managers. </a:t>
          </a:r>
          <a:endParaRPr lang="en-US" dirty="0"/>
        </a:p>
      </dgm:t>
    </dgm:pt>
    <dgm:pt modelId="{91B3549C-015E-4D49-AA43-427383F2D4E8}" type="parTrans" cxnId="{C2EB7371-F7E1-4661-9D23-B9CFF4F34CE8}">
      <dgm:prSet/>
      <dgm:spPr/>
      <dgm:t>
        <a:bodyPr/>
        <a:lstStyle/>
        <a:p>
          <a:endParaRPr lang="en-US"/>
        </a:p>
      </dgm:t>
    </dgm:pt>
    <dgm:pt modelId="{DC86519C-881F-4DDF-88A6-550A52CFEEA0}" type="sibTrans" cxnId="{C2EB7371-F7E1-4661-9D23-B9CFF4F34CE8}">
      <dgm:prSet/>
      <dgm:spPr/>
      <dgm:t>
        <a:bodyPr/>
        <a:lstStyle/>
        <a:p>
          <a:endParaRPr lang="en-US"/>
        </a:p>
      </dgm:t>
    </dgm:pt>
    <dgm:pt modelId="{615B5B19-6302-4424-8074-A3163F76A8E8}">
      <dgm:prSet/>
      <dgm:spPr/>
      <dgm:t>
        <a:bodyPr/>
        <a:lstStyle/>
        <a:p>
          <a:r>
            <a:rPr lang="en-GB"/>
            <a:t>Instances of self-disclosure (particularly without reflection / reflexive consideration). </a:t>
          </a:r>
          <a:endParaRPr lang="en-US"/>
        </a:p>
      </dgm:t>
    </dgm:pt>
    <dgm:pt modelId="{A85D5F35-B5E6-4C20-995B-FBA8FD31D25C}" type="parTrans" cxnId="{454FB00A-5CE4-484A-9C58-AB34F607D49A}">
      <dgm:prSet/>
      <dgm:spPr/>
      <dgm:t>
        <a:bodyPr/>
        <a:lstStyle/>
        <a:p>
          <a:endParaRPr lang="en-US"/>
        </a:p>
      </dgm:t>
    </dgm:pt>
    <dgm:pt modelId="{BF168BD5-B731-432A-934A-E30DB050BE80}" type="sibTrans" cxnId="{454FB00A-5CE4-484A-9C58-AB34F607D49A}">
      <dgm:prSet/>
      <dgm:spPr/>
      <dgm:t>
        <a:bodyPr/>
        <a:lstStyle/>
        <a:p>
          <a:endParaRPr lang="en-US"/>
        </a:p>
      </dgm:t>
    </dgm:pt>
    <dgm:pt modelId="{8CF29B6D-F918-498F-9843-0F9AD08889DB}">
      <dgm:prSet/>
      <dgm:spPr/>
      <dgm:t>
        <a:bodyPr/>
        <a:lstStyle/>
        <a:p>
          <a:r>
            <a:rPr lang="en-GB"/>
            <a:t>Believing that you understand the client better than anyone else / you feel strongly emotionally connected to them. </a:t>
          </a:r>
          <a:endParaRPr lang="en-US"/>
        </a:p>
      </dgm:t>
    </dgm:pt>
    <dgm:pt modelId="{6164A053-47E7-47EE-B158-0B56E029832F}" type="parTrans" cxnId="{77050076-1CB5-40ED-9ACB-D7AB5E1334E7}">
      <dgm:prSet/>
      <dgm:spPr/>
      <dgm:t>
        <a:bodyPr/>
        <a:lstStyle/>
        <a:p>
          <a:endParaRPr lang="en-US"/>
        </a:p>
      </dgm:t>
    </dgm:pt>
    <dgm:pt modelId="{0F2D9008-813A-438D-B777-6BCADEC4E2C5}" type="sibTrans" cxnId="{77050076-1CB5-40ED-9ACB-D7AB5E1334E7}">
      <dgm:prSet/>
      <dgm:spPr/>
      <dgm:t>
        <a:bodyPr/>
        <a:lstStyle/>
        <a:p>
          <a:endParaRPr lang="en-US"/>
        </a:p>
      </dgm:t>
    </dgm:pt>
    <dgm:pt modelId="{9D995D82-E4AF-470D-BA16-31EED8E794D5}">
      <dgm:prSet/>
      <dgm:spPr/>
      <dgm:t>
        <a:bodyPr/>
        <a:lstStyle/>
        <a:p>
          <a:r>
            <a:rPr lang="en-GB"/>
            <a:t>Discussing issues with clients which are out of your scope of practice. </a:t>
          </a:r>
          <a:endParaRPr lang="en-US"/>
        </a:p>
      </dgm:t>
    </dgm:pt>
    <dgm:pt modelId="{777CFA6E-CEEF-41C5-A223-CFA4B2E4391B}" type="parTrans" cxnId="{8D382F93-565A-405F-9583-93C311A1601F}">
      <dgm:prSet/>
      <dgm:spPr/>
      <dgm:t>
        <a:bodyPr/>
        <a:lstStyle/>
        <a:p>
          <a:endParaRPr lang="en-US"/>
        </a:p>
      </dgm:t>
    </dgm:pt>
    <dgm:pt modelId="{2B618200-F82A-4D34-B58C-E0A155FFD481}" type="sibTrans" cxnId="{8D382F93-565A-405F-9583-93C311A1601F}">
      <dgm:prSet/>
      <dgm:spPr/>
      <dgm:t>
        <a:bodyPr/>
        <a:lstStyle/>
        <a:p>
          <a:endParaRPr lang="en-US"/>
        </a:p>
      </dgm:t>
    </dgm:pt>
    <dgm:pt modelId="{3CEDF418-E295-4965-8304-260EBD1ACFB8}">
      <dgm:prSet/>
      <dgm:spPr/>
      <dgm:t>
        <a:bodyPr/>
        <a:lstStyle/>
        <a:p>
          <a:r>
            <a:rPr lang="en-GB"/>
            <a:t>Feelings of ‘us vs. everyone else’ </a:t>
          </a:r>
          <a:endParaRPr lang="en-US"/>
        </a:p>
      </dgm:t>
    </dgm:pt>
    <dgm:pt modelId="{9593AF83-F4E1-4355-B40D-663CCFB1DA9F}" type="parTrans" cxnId="{97310BFE-4DD8-4C33-8294-BE2569CE3BC0}">
      <dgm:prSet/>
      <dgm:spPr/>
      <dgm:t>
        <a:bodyPr/>
        <a:lstStyle/>
        <a:p>
          <a:endParaRPr lang="en-US"/>
        </a:p>
      </dgm:t>
    </dgm:pt>
    <dgm:pt modelId="{2D79E858-9494-4B6B-AEB3-B0FB429137FD}" type="sibTrans" cxnId="{97310BFE-4DD8-4C33-8294-BE2569CE3BC0}">
      <dgm:prSet/>
      <dgm:spPr/>
      <dgm:t>
        <a:bodyPr/>
        <a:lstStyle/>
        <a:p>
          <a:endParaRPr lang="en-US"/>
        </a:p>
      </dgm:t>
    </dgm:pt>
    <dgm:pt modelId="{7E766EA0-4A5E-4DE3-93CC-CADEC2451811}">
      <dgm:prSet/>
      <dgm:spPr/>
      <dgm:t>
        <a:bodyPr/>
        <a:lstStyle/>
        <a:p>
          <a:r>
            <a:rPr lang="en-GB"/>
            <a:t>Selective reporting of information, e.g., to colleagues, manager etc. </a:t>
          </a:r>
          <a:endParaRPr lang="en-US"/>
        </a:p>
      </dgm:t>
    </dgm:pt>
    <dgm:pt modelId="{9A189227-42A2-4E36-B2AC-0A5C95A55B5E}" type="parTrans" cxnId="{D9B0FE3B-E669-4AB8-9C56-DCA694E7F0D7}">
      <dgm:prSet/>
      <dgm:spPr/>
      <dgm:t>
        <a:bodyPr/>
        <a:lstStyle/>
        <a:p>
          <a:endParaRPr lang="en-US"/>
        </a:p>
      </dgm:t>
    </dgm:pt>
    <dgm:pt modelId="{279DD06F-9E2E-4D1D-A88E-D1512991927C}" type="sibTrans" cxnId="{D9B0FE3B-E669-4AB8-9C56-DCA694E7F0D7}">
      <dgm:prSet/>
      <dgm:spPr/>
      <dgm:t>
        <a:bodyPr/>
        <a:lstStyle/>
        <a:p>
          <a:endParaRPr lang="en-US"/>
        </a:p>
      </dgm:t>
    </dgm:pt>
    <dgm:pt modelId="{E4438A7C-C2F3-4088-A917-7EB85F31CBA1}">
      <dgm:prSet/>
      <dgm:spPr/>
      <dgm:t>
        <a:bodyPr/>
        <a:lstStyle/>
        <a:p>
          <a:r>
            <a:rPr lang="en-GB"/>
            <a:t>Feeling the urge to ‘rescue’ and ‘fix’ clients, or similarly reject. </a:t>
          </a:r>
          <a:endParaRPr lang="en-US"/>
        </a:p>
      </dgm:t>
    </dgm:pt>
    <dgm:pt modelId="{26F7273B-43F6-43FC-8FF6-202B09985FE8}" type="parTrans" cxnId="{795FD594-F978-4C9B-B156-5D7449A69708}">
      <dgm:prSet/>
      <dgm:spPr/>
      <dgm:t>
        <a:bodyPr/>
        <a:lstStyle/>
        <a:p>
          <a:endParaRPr lang="en-US"/>
        </a:p>
      </dgm:t>
    </dgm:pt>
    <dgm:pt modelId="{4F7D77A4-9DFA-48BE-9DAB-3647E79F00D8}" type="sibTrans" cxnId="{795FD594-F978-4C9B-B156-5D7449A69708}">
      <dgm:prSet/>
      <dgm:spPr/>
      <dgm:t>
        <a:bodyPr/>
        <a:lstStyle/>
        <a:p>
          <a:endParaRPr lang="en-US"/>
        </a:p>
      </dgm:t>
    </dgm:pt>
    <dgm:pt modelId="{AC59CA76-DEFD-4F03-8791-3C580E69C665}">
      <dgm:prSet/>
      <dgm:spPr/>
      <dgm:t>
        <a:bodyPr/>
        <a:lstStyle/>
        <a:p>
          <a:r>
            <a:rPr lang="en-GB"/>
            <a:t>Times when you do things differently with particular client(s), e.g., offer more appointments, greater flexibility, things which for you are out of character. </a:t>
          </a:r>
          <a:endParaRPr lang="en-US"/>
        </a:p>
      </dgm:t>
    </dgm:pt>
    <dgm:pt modelId="{F16A9474-9582-44ED-BFF1-4E99769F2E3B}" type="parTrans" cxnId="{26B8AB8A-EB70-413C-9C04-269CE7F53F19}">
      <dgm:prSet/>
      <dgm:spPr/>
      <dgm:t>
        <a:bodyPr/>
        <a:lstStyle/>
        <a:p>
          <a:endParaRPr lang="en-US"/>
        </a:p>
      </dgm:t>
    </dgm:pt>
    <dgm:pt modelId="{55EA43EB-07F1-42DA-ADE8-1D1030F1D53A}" type="sibTrans" cxnId="{26B8AB8A-EB70-413C-9C04-269CE7F53F19}">
      <dgm:prSet/>
      <dgm:spPr/>
      <dgm:t>
        <a:bodyPr/>
        <a:lstStyle/>
        <a:p>
          <a:endParaRPr lang="en-US"/>
        </a:p>
      </dgm:t>
    </dgm:pt>
    <dgm:pt modelId="{D98762BF-A53E-4AA3-9323-5C788FB5E24F}">
      <dgm:prSet/>
      <dgm:spPr/>
      <dgm:t>
        <a:bodyPr/>
        <a:lstStyle/>
        <a:p>
          <a:r>
            <a:rPr lang="en-GB"/>
            <a:t>Feeling unable to discuss certain aspects of your work with supervisors / colleagues. </a:t>
          </a:r>
          <a:endParaRPr lang="en-US"/>
        </a:p>
      </dgm:t>
    </dgm:pt>
    <dgm:pt modelId="{51D41DEE-D343-45A3-884E-350AEA8F9899}" type="parTrans" cxnId="{240D3641-3935-4F3E-A32E-31F019F41554}">
      <dgm:prSet/>
      <dgm:spPr/>
      <dgm:t>
        <a:bodyPr/>
        <a:lstStyle/>
        <a:p>
          <a:endParaRPr lang="en-US"/>
        </a:p>
      </dgm:t>
    </dgm:pt>
    <dgm:pt modelId="{ED5C32D2-4355-4E9D-AC04-0FEA68A27F4A}" type="sibTrans" cxnId="{240D3641-3935-4F3E-A32E-31F019F41554}">
      <dgm:prSet/>
      <dgm:spPr/>
      <dgm:t>
        <a:bodyPr/>
        <a:lstStyle/>
        <a:p>
          <a:endParaRPr lang="en-US"/>
        </a:p>
      </dgm:t>
    </dgm:pt>
    <dgm:pt modelId="{8F3BCB6E-0A2B-421A-8277-2DFDB4CD0DC9}">
      <dgm:prSet/>
      <dgm:spPr/>
      <dgm:t>
        <a:bodyPr/>
        <a:lstStyle/>
        <a:p>
          <a:r>
            <a:rPr lang="en-GB"/>
            <a:t>Overly protective or defensive behaviour about the client </a:t>
          </a:r>
          <a:endParaRPr lang="en-US"/>
        </a:p>
      </dgm:t>
    </dgm:pt>
    <dgm:pt modelId="{F43DB338-D64E-4D21-AD61-44F16A8075E6}" type="parTrans" cxnId="{88C1047E-B689-44A4-B544-857E19391978}">
      <dgm:prSet/>
      <dgm:spPr/>
      <dgm:t>
        <a:bodyPr/>
        <a:lstStyle/>
        <a:p>
          <a:endParaRPr lang="en-US"/>
        </a:p>
      </dgm:t>
    </dgm:pt>
    <dgm:pt modelId="{5A63126F-ED53-4800-9BB9-900DA77E4B36}" type="sibTrans" cxnId="{88C1047E-B689-44A4-B544-857E19391978}">
      <dgm:prSet/>
      <dgm:spPr/>
      <dgm:t>
        <a:bodyPr/>
        <a:lstStyle/>
        <a:p>
          <a:endParaRPr lang="en-US"/>
        </a:p>
      </dgm:t>
    </dgm:pt>
    <dgm:pt modelId="{8D121E75-64FB-4AED-BE29-FFF15A6C25B0}" type="pres">
      <dgm:prSet presAssocID="{8F81FDF2-28A1-4E40-BF58-ECA85AD999CC}" presName="diagram" presStyleCnt="0">
        <dgm:presLayoutVars>
          <dgm:dir/>
          <dgm:resizeHandles val="exact"/>
        </dgm:presLayoutVars>
      </dgm:prSet>
      <dgm:spPr/>
    </dgm:pt>
    <dgm:pt modelId="{D9729B4F-E094-459F-9C0B-4574F1E266B3}" type="pres">
      <dgm:prSet presAssocID="{12E2F668-9E27-4B73-9B6A-2BCFF92C17B6}" presName="node" presStyleLbl="node1" presStyleIdx="0" presStyleCnt="12">
        <dgm:presLayoutVars>
          <dgm:bulletEnabled val="1"/>
        </dgm:presLayoutVars>
      </dgm:prSet>
      <dgm:spPr/>
    </dgm:pt>
    <dgm:pt modelId="{43FACD31-65BB-4919-9347-5ED47B7F9C7E}" type="pres">
      <dgm:prSet presAssocID="{1818AA8C-9F63-46D0-BB78-86CDAC542B52}" presName="sibTrans" presStyleCnt="0"/>
      <dgm:spPr/>
    </dgm:pt>
    <dgm:pt modelId="{A723C848-E7F9-4BA9-9AA7-B2574CF340E9}" type="pres">
      <dgm:prSet presAssocID="{CFC480F8-A689-4F6F-B067-370967090D36}" presName="node" presStyleLbl="node1" presStyleIdx="1" presStyleCnt="12">
        <dgm:presLayoutVars>
          <dgm:bulletEnabled val="1"/>
        </dgm:presLayoutVars>
      </dgm:prSet>
      <dgm:spPr/>
    </dgm:pt>
    <dgm:pt modelId="{C044D8E4-7BEB-46CA-BC43-5F8825793DA8}" type="pres">
      <dgm:prSet presAssocID="{8FCA5C83-18BC-43C1-861F-C104025E2B48}" presName="sibTrans" presStyleCnt="0"/>
      <dgm:spPr/>
    </dgm:pt>
    <dgm:pt modelId="{CFA45900-506D-4D36-9794-D3F0001D6079}" type="pres">
      <dgm:prSet presAssocID="{C02A5670-F447-4D0A-B2C8-33D1F29AFD47}" presName="node" presStyleLbl="node1" presStyleIdx="2" presStyleCnt="12">
        <dgm:presLayoutVars>
          <dgm:bulletEnabled val="1"/>
        </dgm:presLayoutVars>
      </dgm:prSet>
      <dgm:spPr/>
    </dgm:pt>
    <dgm:pt modelId="{19F98C3A-6AD6-469A-A8B6-17FA66CD25A7}" type="pres">
      <dgm:prSet presAssocID="{DC86519C-881F-4DDF-88A6-550A52CFEEA0}" presName="sibTrans" presStyleCnt="0"/>
      <dgm:spPr/>
    </dgm:pt>
    <dgm:pt modelId="{68B6C901-BDB6-472F-98CF-ECE82BA8AC7E}" type="pres">
      <dgm:prSet presAssocID="{615B5B19-6302-4424-8074-A3163F76A8E8}" presName="node" presStyleLbl="node1" presStyleIdx="3" presStyleCnt="12">
        <dgm:presLayoutVars>
          <dgm:bulletEnabled val="1"/>
        </dgm:presLayoutVars>
      </dgm:prSet>
      <dgm:spPr/>
    </dgm:pt>
    <dgm:pt modelId="{3232F7D0-CF0D-4E9E-AC3D-90B67B8DBB56}" type="pres">
      <dgm:prSet presAssocID="{BF168BD5-B731-432A-934A-E30DB050BE80}" presName="sibTrans" presStyleCnt="0"/>
      <dgm:spPr/>
    </dgm:pt>
    <dgm:pt modelId="{140E3E7B-910D-40EE-AF2D-A3D82960D2C1}" type="pres">
      <dgm:prSet presAssocID="{8CF29B6D-F918-498F-9843-0F9AD08889DB}" presName="node" presStyleLbl="node1" presStyleIdx="4" presStyleCnt="12">
        <dgm:presLayoutVars>
          <dgm:bulletEnabled val="1"/>
        </dgm:presLayoutVars>
      </dgm:prSet>
      <dgm:spPr/>
    </dgm:pt>
    <dgm:pt modelId="{45686BA7-5437-4E95-BEA7-6DDC361D1C0F}" type="pres">
      <dgm:prSet presAssocID="{0F2D9008-813A-438D-B777-6BCADEC4E2C5}" presName="sibTrans" presStyleCnt="0"/>
      <dgm:spPr/>
    </dgm:pt>
    <dgm:pt modelId="{A01B74D7-D8A7-489C-B1CC-91E91BD07B59}" type="pres">
      <dgm:prSet presAssocID="{9D995D82-E4AF-470D-BA16-31EED8E794D5}" presName="node" presStyleLbl="node1" presStyleIdx="5" presStyleCnt="12">
        <dgm:presLayoutVars>
          <dgm:bulletEnabled val="1"/>
        </dgm:presLayoutVars>
      </dgm:prSet>
      <dgm:spPr/>
    </dgm:pt>
    <dgm:pt modelId="{2469B384-46BD-4319-A2AA-3981455C307A}" type="pres">
      <dgm:prSet presAssocID="{2B618200-F82A-4D34-B58C-E0A155FFD481}" presName="sibTrans" presStyleCnt="0"/>
      <dgm:spPr/>
    </dgm:pt>
    <dgm:pt modelId="{971E0FCB-1034-4F77-8702-28F19E7E9600}" type="pres">
      <dgm:prSet presAssocID="{3CEDF418-E295-4965-8304-260EBD1ACFB8}" presName="node" presStyleLbl="node1" presStyleIdx="6" presStyleCnt="12">
        <dgm:presLayoutVars>
          <dgm:bulletEnabled val="1"/>
        </dgm:presLayoutVars>
      </dgm:prSet>
      <dgm:spPr/>
    </dgm:pt>
    <dgm:pt modelId="{62807049-7143-4716-B73F-03FA4526969E}" type="pres">
      <dgm:prSet presAssocID="{2D79E858-9494-4B6B-AEB3-B0FB429137FD}" presName="sibTrans" presStyleCnt="0"/>
      <dgm:spPr/>
    </dgm:pt>
    <dgm:pt modelId="{C0445FEF-26E9-47C2-B4D8-D13BDD28DBC8}" type="pres">
      <dgm:prSet presAssocID="{7E766EA0-4A5E-4DE3-93CC-CADEC2451811}" presName="node" presStyleLbl="node1" presStyleIdx="7" presStyleCnt="12">
        <dgm:presLayoutVars>
          <dgm:bulletEnabled val="1"/>
        </dgm:presLayoutVars>
      </dgm:prSet>
      <dgm:spPr/>
    </dgm:pt>
    <dgm:pt modelId="{24581536-1FC6-4F69-8164-92CFCE27EDE2}" type="pres">
      <dgm:prSet presAssocID="{279DD06F-9E2E-4D1D-A88E-D1512991927C}" presName="sibTrans" presStyleCnt="0"/>
      <dgm:spPr/>
    </dgm:pt>
    <dgm:pt modelId="{C3DD55AC-7CCD-40B3-8DC3-163CD42AF08D}" type="pres">
      <dgm:prSet presAssocID="{E4438A7C-C2F3-4088-A917-7EB85F31CBA1}" presName="node" presStyleLbl="node1" presStyleIdx="8" presStyleCnt="12">
        <dgm:presLayoutVars>
          <dgm:bulletEnabled val="1"/>
        </dgm:presLayoutVars>
      </dgm:prSet>
      <dgm:spPr/>
    </dgm:pt>
    <dgm:pt modelId="{6A28BBD5-18BC-4B5A-B193-4288B4E66C1C}" type="pres">
      <dgm:prSet presAssocID="{4F7D77A4-9DFA-48BE-9DAB-3647E79F00D8}" presName="sibTrans" presStyleCnt="0"/>
      <dgm:spPr/>
    </dgm:pt>
    <dgm:pt modelId="{B9BDDAA2-1817-49DA-A5EE-A1DBD96BEB8D}" type="pres">
      <dgm:prSet presAssocID="{AC59CA76-DEFD-4F03-8791-3C580E69C665}" presName="node" presStyleLbl="node1" presStyleIdx="9" presStyleCnt="12">
        <dgm:presLayoutVars>
          <dgm:bulletEnabled val="1"/>
        </dgm:presLayoutVars>
      </dgm:prSet>
      <dgm:spPr/>
    </dgm:pt>
    <dgm:pt modelId="{00B6F54E-9312-4DEA-B0EF-81359ED89EF0}" type="pres">
      <dgm:prSet presAssocID="{55EA43EB-07F1-42DA-ADE8-1D1030F1D53A}" presName="sibTrans" presStyleCnt="0"/>
      <dgm:spPr/>
    </dgm:pt>
    <dgm:pt modelId="{E93D9EE7-86A5-4F6F-83A9-66822171C157}" type="pres">
      <dgm:prSet presAssocID="{D98762BF-A53E-4AA3-9323-5C788FB5E24F}" presName="node" presStyleLbl="node1" presStyleIdx="10" presStyleCnt="12">
        <dgm:presLayoutVars>
          <dgm:bulletEnabled val="1"/>
        </dgm:presLayoutVars>
      </dgm:prSet>
      <dgm:spPr/>
    </dgm:pt>
    <dgm:pt modelId="{8511FDCF-2F0F-4653-A359-69A5EFFCBABA}" type="pres">
      <dgm:prSet presAssocID="{ED5C32D2-4355-4E9D-AC04-0FEA68A27F4A}" presName="sibTrans" presStyleCnt="0"/>
      <dgm:spPr/>
    </dgm:pt>
    <dgm:pt modelId="{3B8CBE15-BD7F-4817-A18F-5E1FED01E9B6}" type="pres">
      <dgm:prSet presAssocID="{8F3BCB6E-0A2B-421A-8277-2DFDB4CD0DC9}" presName="node" presStyleLbl="node1" presStyleIdx="11" presStyleCnt="12">
        <dgm:presLayoutVars>
          <dgm:bulletEnabled val="1"/>
        </dgm:presLayoutVars>
      </dgm:prSet>
      <dgm:spPr/>
    </dgm:pt>
  </dgm:ptLst>
  <dgm:cxnLst>
    <dgm:cxn modelId="{454FB00A-5CE4-484A-9C58-AB34F607D49A}" srcId="{8F81FDF2-28A1-4E40-BF58-ECA85AD999CC}" destId="{615B5B19-6302-4424-8074-A3163F76A8E8}" srcOrd="3" destOrd="0" parTransId="{A85D5F35-B5E6-4C20-995B-FBA8FD31D25C}" sibTransId="{BF168BD5-B731-432A-934A-E30DB050BE80}"/>
    <dgm:cxn modelId="{E92A0C26-C3EC-464B-AD38-3393351FE643}" type="presOf" srcId="{C02A5670-F447-4D0A-B2C8-33D1F29AFD47}" destId="{CFA45900-506D-4D36-9794-D3F0001D6079}" srcOrd="0" destOrd="0" presId="urn:microsoft.com/office/officeart/2005/8/layout/default"/>
    <dgm:cxn modelId="{978AFC28-3C79-4AA0-9895-9047B7EED3DC}" type="presOf" srcId="{7E766EA0-4A5E-4DE3-93CC-CADEC2451811}" destId="{C0445FEF-26E9-47C2-B4D8-D13BDD28DBC8}" srcOrd="0" destOrd="0" presId="urn:microsoft.com/office/officeart/2005/8/layout/default"/>
    <dgm:cxn modelId="{53060832-DB7C-429F-AFB2-5256ECB6998C}" type="presOf" srcId="{12E2F668-9E27-4B73-9B6A-2BCFF92C17B6}" destId="{D9729B4F-E094-459F-9C0B-4574F1E266B3}" srcOrd="0" destOrd="0" presId="urn:microsoft.com/office/officeart/2005/8/layout/default"/>
    <dgm:cxn modelId="{D9B0FE3B-E669-4AB8-9C56-DCA694E7F0D7}" srcId="{8F81FDF2-28A1-4E40-BF58-ECA85AD999CC}" destId="{7E766EA0-4A5E-4DE3-93CC-CADEC2451811}" srcOrd="7" destOrd="0" parTransId="{9A189227-42A2-4E36-B2AC-0A5C95A55B5E}" sibTransId="{279DD06F-9E2E-4D1D-A88E-D1512991927C}"/>
    <dgm:cxn modelId="{83727B5C-FA7D-4B74-B7BF-AB1622C520C8}" type="presOf" srcId="{D98762BF-A53E-4AA3-9323-5C788FB5E24F}" destId="{E93D9EE7-86A5-4F6F-83A9-66822171C157}" srcOrd="0" destOrd="0" presId="urn:microsoft.com/office/officeart/2005/8/layout/default"/>
    <dgm:cxn modelId="{240D3641-3935-4F3E-A32E-31F019F41554}" srcId="{8F81FDF2-28A1-4E40-BF58-ECA85AD999CC}" destId="{D98762BF-A53E-4AA3-9323-5C788FB5E24F}" srcOrd="10" destOrd="0" parTransId="{51D41DEE-D343-45A3-884E-350AEA8F9899}" sibTransId="{ED5C32D2-4355-4E9D-AC04-0FEA68A27F4A}"/>
    <dgm:cxn modelId="{A7977B44-D01D-4850-AFB7-63D885FF5998}" type="presOf" srcId="{8F3BCB6E-0A2B-421A-8277-2DFDB4CD0DC9}" destId="{3B8CBE15-BD7F-4817-A18F-5E1FED01E9B6}" srcOrd="0" destOrd="0" presId="urn:microsoft.com/office/officeart/2005/8/layout/default"/>
    <dgm:cxn modelId="{C2EB7371-F7E1-4661-9D23-B9CFF4F34CE8}" srcId="{8F81FDF2-28A1-4E40-BF58-ECA85AD999CC}" destId="{C02A5670-F447-4D0A-B2C8-33D1F29AFD47}" srcOrd="2" destOrd="0" parTransId="{91B3549C-015E-4D49-AA43-427383F2D4E8}" sibTransId="{DC86519C-881F-4DDF-88A6-550A52CFEEA0}"/>
    <dgm:cxn modelId="{4C896A54-1982-4D86-806D-2F5C8BB83B7B}" type="presOf" srcId="{9D995D82-E4AF-470D-BA16-31EED8E794D5}" destId="{A01B74D7-D8A7-489C-B1CC-91E91BD07B59}" srcOrd="0" destOrd="0" presId="urn:microsoft.com/office/officeart/2005/8/layout/default"/>
    <dgm:cxn modelId="{77050076-1CB5-40ED-9ACB-D7AB5E1334E7}" srcId="{8F81FDF2-28A1-4E40-BF58-ECA85AD999CC}" destId="{8CF29B6D-F918-498F-9843-0F9AD08889DB}" srcOrd="4" destOrd="0" parTransId="{6164A053-47E7-47EE-B158-0B56E029832F}" sibTransId="{0F2D9008-813A-438D-B777-6BCADEC4E2C5}"/>
    <dgm:cxn modelId="{D8B16379-99E3-40FE-BFE2-9E1AA7FB0AA8}" type="presOf" srcId="{3CEDF418-E295-4965-8304-260EBD1ACFB8}" destId="{971E0FCB-1034-4F77-8702-28F19E7E9600}" srcOrd="0" destOrd="0" presId="urn:microsoft.com/office/officeart/2005/8/layout/default"/>
    <dgm:cxn modelId="{5C8A147B-05A0-4096-813A-3699D78438FD}" srcId="{8F81FDF2-28A1-4E40-BF58-ECA85AD999CC}" destId="{CFC480F8-A689-4F6F-B067-370967090D36}" srcOrd="1" destOrd="0" parTransId="{434E1788-B75A-4D8B-90CC-012CE500DE25}" sibTransId="{8FCA5C83-18BC-43C1-861F-C104025E2B48}"/>
    <dgm:cxn modelId="{88C1047E-B689-44A4-B544-857E19391978}" srcId="{8F81FDF2-28A1-4E40-BF58-ECA85AD999CC}" destId="{8F3BCB6E-0A2B-421A-8277-2DFDB4CD0DC9}" srcOrd="11" destOrd="0" parTransId="{F43DB338-D64E-4D21-AD61-44F16A8075E6}" sibTransId="{5A63126F-ED53-4800-9BB9-900DA77E4B36}"/>
    <dgm:cxn modelId="{1D70817F-4D26-403F-8C2D-87AA5922EE44}" type="presOf" srcId="{8F81FDF2-28A1-4E40-BF58-ECA85AD999CC}" destId="{8D121E75-64FB-4AED-BE29-FFF15A6C25B0}" srcOrd="0" destOrd="0" presId="urn:microsoft.com/office/officeart/2005/8/layout/default"/>
    <dgm:cxn modelId="{A210868A-EE5D-45F9-A0AA-1C59E78F9968}" type="presOf" srcId="{AC59CA76-DEFD-4F03-8791-3C580E69C665}" destId="{B9BDDAA2-1817-49DA-A5EE-A1DBD96BEB8D}" srcOrd="0" destOrd="0" presId="urn:microsoft.com/office/officeart/2005/8/layout/default"/>
    <dgm:cxn modelId="{26B8AB8A-EB70-413C-9C04-269CE7F53F19}" srcId="{8F81FDF2-28A1-4E40-BF58-ECA85AD999CC}" destId="{AC59CA76-DEFD-4F03-8791-3C580E69C665}" srcOrd="9" destOrd="0" parTransId="{F16A9474-9582-44ED-BFF1-4E99769F2E3B}" sibTransId="{55EA43EB-07F1-42DA-ADE8-1D1030F1D53A}"/>
    <dgm:cxn modelId="{951F198E-A542-4E45-904E-02A60A4A6344}" type="presOf" srcId="{615B5B19-6302-4424-8074-A3163F76A8E8}" destId="{68B6C901-BDB6-472F-98CF-ECE82BA8AC7E}" srcOrd="0" destOrd="0" presId="urn:microsoft.com/office/officeart/2005/8/layout/default"/>
    <dgm:cxn modelId="{8D382F93-565A-405F-9583-93C311A1601F}" srcId="{8F81FDF2-28A1-4E40-BF58-ECA85AD999CC}" destId="{9D995D82-E4AF-470D-BA16-31EED8E794D5}" srcOrd="5" destOrd="0" parTransId="{777CFA6E-CEEF-41C5-A223-CFA4B2E4391B}" sibTransId="{2B618200-F82A-4D34-B58C-E0A155FFD481}"/>
    <dgm:cxn modelId="{795FD594-F978-4C9B-B156-5D7449A69708}" srcId="{8F81FDF2-28A1-4E40-BF58-ECA85AD999CC}" destId="{E4438A7C-C2F3-4088-A917-7EB85F31CBA1}" srcOrd="8" destOrd="0" parTransId="{26F7273B-43F6-43FC-8FF6-202B09985FE8}" sibTransId="{4F7D77A4-9DFA-48BE-9DAB-3647E79F00D8}"/>
    <dgm:cxn modelId="{66F4E4BD-3BF6-4CB1-8619-CDACB9FAB60B}" type="presOf" srcId="{E4438A7C-C2F3-4088-A917-7EB85F31CBA1}" destId="{C3DD55AC-7CCD-40B3-8DC3-163CD42AF08D}" srcOrd="0" destOrd="0" presId="urn:microsoft.com/office/officeart/2005/8/layout/default"/>
    <dgm:cxn modelId="{AEE453BF-E072-4645-BB73-C4D2818EAC17}" type="presOf" srcId="{CFC480F8-A689-4F6F-B067-370967090D36}" destId="{A723C848-E7F9-4BA9-9AA7-B2574CF340E9}" srcOrd="0" destOrd="0" presId="urn:microsoft.com/office/officeart/2005/8/layout/default"/>
    <dgm:cxn modelId="{486447EB-1FE1-4362-A27D-0103EA8DE77F}" type="presOf" srcId="{8CF29B6D-F918-498F-9843-0F9AD08889DB}" destId="{140E3E7B-910D-40EE-AF2D-A3D82960D2C1}" srcOrd="0" destOrd="0" presId="urn:microsoft.com/office/officeart/2005/8/layout/default"/>
    <dgm:cxn modelId="{B74782EB-171B-4630-8DFE-F0B0B55CBB6E}" srcId="{8F81FDF2-28A1-4E40-BF58-ECA85AD999CC}" destId="{12E2F668-9E27-4B73-9B6A-2BCFF92C17B6}" srcOrd="0" destOrd="0" parTransId="{D58439D1-FA5C-4472-B409-531AD6757D36}" sibTransId="{1818AA8C-9F63-46D0-BB78-86CDAC542B52}"/>
    <dgm:cxn modelId="{97310BFE-4DD8-4C33-8294-BE2569CE3BC0}" srcId="{8F81FDF2-28A1-4E40-BF58-ECA85AD999CC}" destId="{3CEDF418-E295-4965-8304-260EBD1ACFB8}" srcOrd="6" destOrd="0" parTransId="{9593AF83-F4E1-4355-B40D-663CCFB1DA9F}" sibTransId="{2D79E858-9494-4B6B-AEB3-B0FB429137FD}"/>
    <dgm:cxn modelId="{8B1D0854-FC7B-4E46-964F-707D8B852529}" type="presParOf" srcId="{8D121E75-64FB-4AED-BE29-FFF15A6C25B0}" destId="{D9729B4F-E094-459F-9C0B-4574F1E266B3}" srcOrd="0" destOrd="0" presId="urn:microsoft.com/office/officeart/2005/8/layout/default"/>
    <dgm:cxn modelId="{39E86AD9-44EC-4486-9808-BF1668BC0AAB}" type="presParOf" srcId="{8D121E75-64FB-4AED-BE29-FFF15A6C25B0}" destId="{43FACD31-65BB-4919-9347-5ED47B7F9C7E}" srcOrd="1" destOrd="0" presId="urn:microsoft.com/office/officeart/2005/8/layout/default"/>
    <dgm:cxn modelId="{2A3E8D92-3651-4F05-96F2-1C9F7CC5EF0E}" type="presParOf" srcId="{8D121E75-64FB-4AED-BE29-FFF15A6C25B0}" destId="{A723C848-E7F9-4BA9-9AA7-B2574CF340E9}" srcOrd="2" destOrd="0" presId="urn:microsoft.com/office/officeart/2005/8/layout/default"/>
    <dgm:cxn modelId="{C6123C1E-9FF6-445F-AA15-B4218D1EB253}" type="presParOf" srcId="{8D121E75-64FB-4AED-BE29-FFF15A6C25B0}" destId="{C044D8E4-7BEB-46CA-BC43-5F8825793DA8}" srcOrd="3" destOrd="0" presId="urn:microsoft.com/office/officeart/2005/8/layout/default"/>
    <dgm:cxn modelId="{0B6FF65A-F605-42A8-B3FE-29337C7B3BA8}" type="presParOf" srcId="{8D121E75-64FB-4AED-BE29-FFF15A6C25B0}" destId="{CFA45900-506D-4D36-9794-D3F0001D6079}" srcOrd="4" destOrd="0" presId="urn:microsoft.com/office/officeart/2005/8/layout/default"/>
    <dgm:cxn modelId="{D00A6114-6BDA-436E-9B3F-161E14587237}" type="presParOf" srcId="{8D121E75-64FB-4AED-BE29-FFF15A6C25B0}" destId="{19F98C3A-6AD6-469A-A8B6-17FA66CD25A7}" srcOrd="5" destOrd="0" presId="urn:microsoft.com/office/officeart/2005/8/layout/default"/>
    <dgm:cxn modelId="{B7D269CE-B778-48AF-8FAA-176F8AC3A72C}" type="presParOf" srcId="{8D121E75-64FB-4AED-BE29-FFF15A6C25B0}" destId="{68B6C901-BDB6-472F-98CF-ECE82BA8AC7E}" srcOrd="6" destOrd="0" presId="urn:microsoft.com/office/officeart/2005/8/layout/default"/>
    <dgm:cxn modelId="{35C846CD-29AE-41E0-AD58-DB6AA60DD048}" type="presParOf" srcId="{8D121E75-64FB-4AED-BE29-FFF15A6C25B0}" destId="{3232F7D0-CF0D-4E9E-AC3D-90B67B8DBB56}" srcOrd="7" destOrd="0" presId="urn:microsoft.com/office/officeart/2005/8/layout/default"/>
    <dgm:cxn modelId="{35F78434-4D01-4762-BF8D-43E1095E9107}" type="presParOf" srcId="{8D121E75-64FB-4AED-BE29-FFF15A6C25B0}" destId="{140E3E7B-910D-40EE-AF2D-A3D82960D2C1}" srcOrd="8" destOrd="0" presId="urn:microsoft.com/office/officeart/2005/8/layout/default"/>
    <dgm:cxn modelId="{983115EC-4E2A-4FC1-91AC-838BFBB52981}" type="presParOf" srcId="{8D121E75-64FB-4AED-BE29-FFF15A6C25B0}" destId="{45686BA7-5437-4E95-BEA7-6DDC361D1C0F}" srcOrd="9" destOrd="0" presId="urn:microsoft.com/office/officeart/2005/8/layout/default"/>
    <dgm:cxn modelId="{BC6D498B-9E00-4F8D-8ACB-00E019EAFAB7}" type="presParOf" srcId="{8D121E75-64FB-4AED-BE29-FFF15A6C25B0}" destId="{A01B74D7-D8A7-489C-B1CC-91E91BD07B59}" srcOrd="10" destOrd="0" presId="urn:microsoft.com/office/officeart/2005/8/layout/default"/>
    <dgm:cxn modelId="{40AE64C5-6BB3-4C6A-B287-AF0C34287FF8}" type="presParOf" srcId="{8D121E75-64FB-4AED-BE29-FFF15A6C25B0}" destId="{2469B384-46BD-4319-A2AA-3981455C307A}" srcOrd="11" destOrd="0" presId="urn:microsoft.com/office/officeart/2005/8/layout/default"/>
    <dgm:cxn modelId="{3A913FE1-3C56-413A-9E44-39E9C6944C79}" type="presParOf" srcId="{8D121E75-64FB-4AED-BE29-FFF15A6C25B0}" destId="{971E0FCB-1034-4F77-8702-28F19E7E9600}" srcOrd="12" destOrd="0" presId="urn:microsoft.com/office/officeart/2005/8/layout/default"/>
    <dgm:cxn modelId="{6D5017F6-242A-4699-A2DC-39A27AB51645}" type="presParOf" srcId="{8D121E75-64FB-4AED-BE29-FFF15A6C25B0}" destId="{62807049-7143-4716-B73F-03FA4526969E}" srcOrd="13" destOrd="0" presId="urn:microsoft.com/office/officeart/2005/8/layout/default"/>
    <dgm:cxn modelId="{1687F925-BB08-477A-B35B-7012A70E850A}" type="presParOf" srcId="{8D121E75-64FB-4AED-BE29-FFF15A6C25B0}" destId="{C0445FEF-26E9-47C2-B4D8-D13BDD28DBC8}" srcOrd="14" destOrd="0" presId="urn:microsoft.com/office/officeart/2005/8/layout/default"/>
    <dgm:cxn modelId="{E2DAE1DB-021C-4ABD-B69A-5122497E7E82}" type="presParOf" srcId="{8D121E75-64FB-4AED-BE29-FFF15A6C25B0}" destId="{24581536-1FC6-4F69-8164-92CFCE27EDE2}" srcOrd="15" destOrd="0" presId="urn:microsoft.com/office/officeart/2005/8/layout/default"/>
    <dgm:cxn modelId="{2DF72777-CFA6-48C6-90D0-780693C561BA}" type="presParOf" srcId="{8D121E75-64FB-4AED-BE29-FFF15A6C25B0}" destId="{C3DD55AC-7CCD-40B3-8DC3-163CD42AF08D}" srcOrd="16" destOrd="0" presId="urn:microsoft.com/office/officeart/2005/8/layout/default"/>
    <dgm:cxn modelId="{310E9F84-0E6C-4409-BB5A-CDD20A0CD1CB}" type="presParOf" srcId="{8D121E75-64FB-4AED-BE29-FFF15A6C25B0}" destId="{6A28BBD5-18BC-4B5A-B193-4288B4E66C1C}" srcOrd="17" destOrd="0" presId="urn:microsoft.com/office/officeart/2005/8/layout/default"/>
    <dgm:cxn modelId="{2875C5E0-F8D3-4B53-8241-97783EB9E2E1}" type="presParOf" srcId="{8D121E75-64FB-4AED-BE29-FFF15A6C25B0}" destId="{B9BDDAA2-1817-49DA-A5EE-A1DBD96BEB8D}" srcOrd="18" destOrd="0" presId="urn:microsoft.com/office/officeart/2005/8/layout/default"/>
    <dgm:cxn modelId="{1C12DD18-FF48-47CF-AF48-DE1BFACED40A}" type="presParOf" srcId="{8D121E75-64FB-4AED-BE29-FFF15A6C25B0}" destId="{00B6F54E-9312-4DEA-B0EF-81359ED89EF0}" srcOrd="19" destOrd="0" presId="urn:microsoft.com/office/officeart/2005/8/layout/default"/>
    <dgm:cxn modelId="{3B92F05E-44C9-4F30-8724-FBAB9EA2EC46}" type="presParOf" srcId="{8D121E75-64FB-4AED-BE29-FFF15A6C25B0}" destId="{E93D9EE7-86A5-4F6F-83A9-66822171C157}" srcOrd="20" destOrd="0" presId="urn:microsoft.com/office/officeart/2005/8/layout/default"/>
    <dgm:cxn modelId="{5C26F91E-ADEE-4423-A730-D10331A3A4BE}" type="presParOf" srcId="{8D121E75-64FB-4AED-BE29-FFF15A6C25B0}" destId="{8511FDCF-2F0F-4653-A359-69A5EFFCBABA}" srcOrd="21" destOrd="0" presId="urn:microsoft.com/office/officeart/2005/8/layout/default"/>
    <dgm:cxn modelId="{966353E8-D202-484D-8B08-BFC8D4F3AF2E}" type="presParOf" srcId="{8D121E75-64FB-4AED-BE29-FFF15A6C25B0}" destId="{3B8CBE15-BD7F-4817-A18F-5E1FED01E9B6}" srcOrd="2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454A91-1F59-415A-95BC-F6B9A9C5CD54}">
      <dsp:nvSpPr>
        <dsp:cNvPr id="0" name=""/>
        <dsp:cNvSpPr/>
      </dsp:nvSpPr>
      <dsp:spPr>
        <a:xfrm>
          <a:off x="17" y="277373"/>
          <a:ext cx="10515564" cy="4350007"/>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dirty="0">
              <a:latin typeface="Arial" panose="020B0604020202020204" pitchFamily="34" charset="0"/>
              <a:cs typeface="Arial" panose="020B0604020202020204" pitchFamily="34" charset="0"/>
            </a:rPr>
            <a:t>A core part of our work is to build and maintain good relationships with those we work with.  The ability to develop trust with children who are criminally exploited is essential. In this field, some of the literature refers to professionals going ‘above and beyond’ to engage children; however, </a:t>
          </a:r>
          <a:r>
            <a:rPr lang="en-GB" sz="2300" strike="noStrike" kern="1200" dirty="0">
              <a:latin typeface="Arial" panose="020B0604020202020204" pitchFamily="34" charset="0"/>
              <a:cs typeface="Arial" panose="020B0604020202020204" pitchFamily="34" charset="0"/>
            </a:rPr>
            <a:t>it is important </a:t>
          </a:r>
          <a:r>
            <a:rPr lang="en-GB" sz="2300" kern="1200" dirty="0">
              <a:latin typeface="Arial" panose="020B0604020202020204" pitchFamily="34" charset="0"/>
              <a:cs typeface="Arial" panose="020B0604020202020204" pitchFamily="34" charset="0"/>
            </a:rPr>
            <a:t>that expectations, standards, and boundaries are clear </a:t>
          </a:r>
          <a:r>
            <a:rPr lang="en-GB" sz="2300" strike="noStrike" kern="1200" dirty="0">
              <a:latin typeface="Arial" panose="020B0604020202020204" pitchFamily="34" charset="0"/>
              <a:cs typeface="Arial" panose="020B0604020202020204" pitchFamily="34" charset="0"/>
            </a:rPr>
            <a:t>and that practitioners understand and can apply them. </a:t>
          </a:r>
          <a:r>
            <a:rPr lang="en-GB" sz="2300" kern="1200" dirty="0">
              <a:latin typeface="Arial" panose="020B0604020202020204" pitchFamily="34" charset="0"/>
              <a:cs typeface="Arial" panose="020B0604020202020204" pitchFamily="34" charset="0"/>
            </a:rPr>
            <a:t>The benefits of doing this are:</a:t>
          </a:r>
          <a:endParaRPr lang="en-US" sz="23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en-GB" sz="1800" kern="1200" dirty="0">
              <a:latin typeface="Arial" panose="020B0604020202020204" pitchFamily="34" charset="0"/>
              <a:cs typeface="Arial" panose="020B0604020202020204" pitchFamily="34" charset="0"/>
            </a:rPr>
            <a:t>To prevent staff ‘burn out’.</a:t>
          </a:r>
          <a:endParaRPr lang="en-US"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en-GB" sz="1800" kern="1200">
              <a:latin typeface="Arial" panose="020B0604020202020204" pitchFamily="34" charset="0"/>
              <a:cs typeface="Arial" panose="020B0604020202020204" pitchFamily="34" charset="0"/>
            </a:rPr>
            <a:t>To create and maintain a safe working environment</a:t>
          </a:r>
          <a:endParaRPr lang="en-US" sz="1800" kern="120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en-GB" sz="1800" kern="1200" dirty="0">
              <a:latin typeface="Arial" panose="020B0604020202020204" pitchFamily="34" charset="0"/>
              <a:cs typeface="Arial" panose="020B0604020202020204" pitchFamily="34" charset="0"/>
            </a:rPr>
            <a:t>To ensure relationships remain professional with children, caregivers, and community members.</a:t>
          </a:r>
          <a:endParaRPr lang="en-US"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en-GB" sz="1800" kern="1200">
              <a:latin typeface="Arial" panose="020B0604020202020204" pitchFamily="34" charset="0"/>
              <a:cs typeface="Arial" panose="020B0604020202020204" pitchFamily="34" charset="0"/>
            </a:rPr>
            <a:t>To ensure that the team / service takes a consistent approach with children, caregivers and community members. </a:t>
          </a:r>
          <a:endParaRPr lang="en-US" sz="1800" kern="120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en-GB" sz="1800" kern="1200" dirty="0">
              <a:latin typeface="Arial" panose="020B0604020202020204" pitchFamily="34" charset="0"/>
              <a:cs typeface="Arial" panose="020B0604020202020204" pitchFamily="34" charset="0"/>
            </a:rPr>
            <a:t>To ensure that professionals work within their skill sets and the team boundaries.</a:t>
          </a:r>
          <a:endParaRPr lang="en-US"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FontTx/>
            <a:buNone/>
          </a:pPr>
          <a:endParaRPr lang="en-US"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FontTx/>
            <a:buNone/>
          </a:pPr>
          <a:r>
            <a:rPr lang="en-US" sz="1800" kern="1200" dirty="0">
              <a:latin typeface="Arial" panose="020B0604020202020204" pitchFamily="34" charset="0"/>
              <a:cs typeface="Arial" panose="020B0604020202020204" pitchFamily="34" charset="0"/>
            </a:rPr>
            <a:t>This tool is designed to help support a reflective conversation with your team. </a:t>
          </a:r>
        </a:p>
      </dsp:txBody>
      <dsp:txXfrm>
        <a:off x="17" y="277373"/>
        <a:ext cx="10515564" cy="435000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2DCB21-41B4-492B-BB5D-99884A68027F}">
      <dsp:nvSpPr>
        <dsp:cNvPr id="0" name=""/>
        <dsp:cNvSpPr/>
      </dsp:nvSpPr>
      <dsp:spPr>
        <a:xfrm>
          <a:off x="3381" y="177827"/>
          <a:ext cx="3296840" cy="918189"/>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GB" sz="1500" kern="1200" dirty="0">
              <a:latin typeface="Arial" panose="020B0604020202020204" pitchFamily="34" charset="0"/>
              <a:cs typeface="Arial" panose="020B0604020202020204" pitchFamily="34" charset="0"/>
            </a:rPr>
            <a:t>We may hold particular beliefs which influence our vulnerabilities and professional boundaries with children and families, such as:</a:t>
          </a:r>
          <a:endParaRPr lang="en-US" sz="1500" kern="1200" dirty="0">
            <a:latin typeface="Arial" panose="020B0604020202020204" pitchFamily="34" charset="0"/>
            <a:cs typeface="Arial" panose="020B0604020202020204" pitchFamily="34" charset="0"/>
          </a:endParaRPr>
        </a:p>
      </dsp:txBody>
      <dsp:txXfrm>
        <a:off x="3381" y="177827"/>
        <a:ext cx="3296840" cy="918189"/>
      </dsp:txXfrm>
    </dsp:sp>
    <dsp:sp modelId="{197ACB74-366B-4D29-93EF-BD4FE6AA4F0A}">
      <dsp:nvSpPr>
        <dsp:cNvPr id="0" name=""/>
        <dsp:cNvSpPr/>
      </dsp:nvSpPr>
      <dsp:spPr>
        <a:xfrm>
          <a:off x="3381" y="1096017"/>
          <a:ext cx="3296840" cy="338184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i="1" kern="1200"/>
            <a:t>“If I don’t find a way of engaging them, I’m a poor worker” </a:t>
          </a:r>
          <a:endParaRPr lang="en-US" sz="1400" kern="1200"/>
        </a:p>
        <a:p>
          <a:pPr marL="114300" lvl="1" indent="-114300" algn="l" defTabSz="622300">
            <a:lnSpc>
              <a:spcPct val="90000"/>
            </a:lnSpc>
            <a:spcBef>
              <a:spcPct val="0"/>
            </a:spcBef>
            <a:spcAft>
              <a:spcPct val="15000"/>
            </a:spcAft>
            <a:buChar char="•"/>
          </a:pPr>
          <a:r>
            <a:rPr lang="en-GB" sz="1400" i="1" kern="1200"/>
            <a:t>“If I don’t find a way to make them like me quick, they won’t engage, and will be at risk” </a:t>
          </a:r>
          <a:endParaRPr lang="en-US" sz="1400" kern="1200"/>
        </a:p>
        <a:p>
          <a:pPr marL="114300" lvl="1" indent="-114300" algn="l" defTabSz="622300">
            <a:lnSpc>
              <a:spcPct val="90000"/>
            </a:lnSpc>
            <a:spcBef>
              <a:spcPct val="0"/>
            </a:spcBef>
            <a:spcAft>
              <a:spcPct val="15000"/>
            </a:spcAft>
            <a:buChar char="•"/>
          </a:pPr>
          <a:r>
            <a:rPr lang="en-GB" sz="1400" i="1" kern="1200" dirty="0"/>
            <a:t>“I am responsible for this child’s safety” </a:t>
          </a:r>
          <a:endParaRPr lang="en-US" sz="1400" kern="1200" dirty="0"/>
        </a:p>
        <a:p>
          <a:pPr marL="114300" lvl="1" indent="-114300" algn="l" defTabSz="622300">
            <a:lnSpc>
              <a:spcPct val="90000"/>
            </a:lnSpc>
            <a:spcBef>
              <a:spcPct val="0"/>
            </a:spcBef>
            <a:spcAft>
              <a:spcPct val="15000"/>
            </a:spcAft>
            <a:buChar char="•"/>
          </a:pPr>
          <a:r>
            <a:rPr lang="en-GB" sz="1400" i="1" kern="1200" dirty="0"/>
            <a:t>“If this child goes on to offend again, this will reflect badly on me personally” </a:t>
          </a:r>
          <a:endParaRPr lang="en-US" sz="1400" kern="1200" dirty="0"/>
        </a:p>
        <a:p>
          <a:pPr marL="114300" lvl="1" indent="-114300" algn="l" defTabSz="622300">
            <a:lnSpc>
              <a:spcPct val="90000"/>
            </a:lnSpc>
            <a:spcBef>
              <a:spcPct val="0"/>
            </a:spcBef>
            <a:spcAft>
              <a:spcPct val="15000"/>
            </a:spcAft>
            <a:buChar char="•"/>
          </a:pPr>
          <a:r>
            <a:rPr lang="en-GB" sz="1400" i="1" kern="1200" dirty="0"/>
            <a:t>“They’ve had such an awful life; I must make sure I’m always kind to them” </a:t>
          </a:r>
          <a:endParaRPr lang="en-US" sz="1400" kern="1200" dirty="0"/>
        </a:p>
        <a:p>
          <a:pPr marL="114300" lvl="1" indent="-114300" algn="l" defTabSz="622300">
            <a:lnSpc>
              <a:spcPct val="90000"/>
            </a:lnSpc>
            <a:spcBef>
              <a:spcPct val="0"/>
            </a:spcBef>
            <a:spcAft>
              <a:spcPct val="15000"/>
            </a:spcAft>
            <a:buChar char="•"/>
          </a:pPr>
          <a:r>
            <a:rPr lang="en-GB" sz="1400" i="1" kern="1200"/>
            <a:t>“I can’t criticise or tell them off, they’ve had such an awful life so far” </a:t>
          </a:r>
          <a:endParaRPr lang="en-US" sz="1400" kern="1200"/>
        </a:p>
        <a:p>
          <a:pPr marL="114300" lvl="1" indent="-114300" algn="l" defTabSz="622300">
            <a:lnSpc>
              <a:spcPct val="90000"/>
            </a:lnSpc>
            <a:spcBef>
              <a:spcPct val="0"/>
            </a:spcBef>
            <a:spcAft>
              <a:spcPct val="15000"/>
            </a:spcAft>
            <a:buChar char="•"/>
          </a:pPr>
          <a:r>
            <a:rPr lang="en-GB" sz="1400" i="1" kern="1200" dirty="0"/>
            <a:t>“These children are all the same, there’s no way anything I do will make a difference, why bother?” </a:t>
          </a:r>
          <a:endParaRPr lang="en-US" sz="1400" kern="1200" dirty="0"/>
        </a:p>
      </dsp:txBody>
      <dsp:txXfrm>
        <a:off x="3381" y="1096017"/>
        <a:ext cx="3296840" cy="3381840"/>
      </dsp:txXfrm>
    </dsp:sp>
    <dsp:sp modelId="{FF42AC36-89DD-4CCD-B902-A53DFEC904BA}">
      <dsp:nvSpPr>
        <dsp:cNvPr id="0" name=""/>
        <dsp:cNvSpPr/>
      </dsp:nvSpPr>
      <dsp:spPr>
        <a:xfrm>
          <a:off x="3761779" y="177827"/>
          <a:ext cx="3296840" cy="918189"/>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Switching from:</a:t>
          </a:r>
          <a:endParaRPr lang="en-US" sz="1400" kern="1200" dirty="0">
            <a:latin typeface="Arial" panose="020B0604020202020204" pitchFamily="34" charset="0"/>
            <a:cs typeface="Arial" panose="020B0604020202020204" pitchFamily="34" charset="0"/>
          </a:endParaRPr>
        </a:p>
      </dsp:txBody>
      <dsp:txXfrm>
        <a:off x="3761779" y="177827"/>
        <a:ext cx="3296840" cy="918189"/>
      </dsp:txXfrm>
    </dsp:sp>
    <dsp:sp modelId="{F13C7208-9AD9-47F0-9EA2-251AEF38085E}">
      <dsp:nvSpPr>
        <dsp:cNvPr id="0" name=""/>
        <dsp:cNvSpPr/>
      </dsp:nvSpPr>
      <dsp:spPr>
        <a:xfrm>
          <a:off x="3761779" y="1096017"/>
          <a:ext cx="3296840" cy="338184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a:t>Thoughts – I am responsible for what happens to this child</a:t>
          </a:r>
          <a:endParaRPr lang="en-US" sz="1400" kern="1200"/>
        </a:p>
        <a:p>
          <a:pPr marL="114300" lvl="1" indent="-114300" algn="l" defTabSz="622300">
            <a:lnSpc>
              <a:spcPct val="90000"/>
            </a:lnSpc>
            <a:spcBef>
              <a:spcPct val="0"/>
            </a:spcBef>
            <a:spcAft>
              <a:spcPct val="15000"/>
            </a:spcAft>
            <a:buChar char="•"/>
          </a:pPr>
          <a:r>
            <a:rPr lang="en-GB" sz="1400" kern="1200"/>
            <a:t>Feelings – Anxious, fearful, overwhelmed, defensive, pressure</a:t>
          </a:r>
          <a:endParaRPr lang="en-US" sz="1400" kern="1200"/>
        </a:p>
        <a:p>
          <a:pPr marL="114300" lvl="1" indent="-114300" algn="l" defTabSz="622300">
            <a:lnSpc>
              <a:spcPct val="90000"/>
            </a:lnSpc>
            <a:spcBef>
              <a:spcPct val="0"/>
            </a:spcBef>
            <a:spcAft>
              <a:spcPct val="15000"/>
            </a:spcAft>
            <a:buChar char="•"/>
          </a:pPr>
          <a:r>
            <a:rPr lang="en-GB" sz="1400" kern="1200" dirty="0"/>
            <a:t>Actions – Working ‘above and beyond’, being overly flexible, ‘rescuing’, defensive practices, boundary crossing to increase engagement</a:t>
          </a:r>
          <a:endParaRPr lang="en-US" sz="1400" kern="1200" dirty="0"/>
        </a:p>
      </dsp:txBody>
      <dsp:txXfrm>
        <a:off x="3761779" y="1096017"/>
        <a:ext cx="3296840" cy="3381840"/>
      </dsp:txXfrm>
    </dsp:sp>
    <dsp:sp modelId="{70FD948D-A9EB-4CB1-B722-E973AA402296}">
      <dsp:nvSpPr>
        <dsp:cNvPr id="0" name=""/>
        <dsp:cNvSpPr/>
      </dsp:nvSpPr>
      <dsp:spPr>
        <a:xfrm>
          <a:off x="7473890" y="177827"/>
          <a:ext cx="3296840" cy="918189"/>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GB" sz="2000" kern="1200" baseline="-25000" dirty="0">
              <a:latin typeface="Arial" panose="020B0604020202020204" pitchFamily="34" charset="0"/>
              <a:cs typeface="Arial" panose="020B0604020202020204" pitchFamily="34" charset="0"/>
            </a:rPr>
            <a:t>To:</a:t>
          </a:r>
          <a:endParaRPr lang="en-US" sz="2000" kern="1200" dirty="0">
            <a:latin typeface="Arial" panose="020B0604020202020204" pitchFamily="34" charset="0"/>
            <a:cs typeface="Arial" panose="020B0604020202020204" pitchFamily="34" charset="0"/>
          </a:endParaRPr>
        </a:p>
      </dsp:txBody>
      <dsp:txXfrm>
        <a:off x="7473890" y="177827"/>
        <a:ext cx="3296840" cy="918189"/>
      </dsp:txXfrm>
    </dsp:sp>
    <dsp:sp modelId="{1C134B49-0B2D-41F1-BBF5-745FBA1D15D4}">
      <dsp:nvSpPr>
        <dsp:cNvPr id="0" name=""/>
        <dsp:cNvSpPr/>
      </dsp:nvSpPr>
      <dsp:spPr>
        <a:xfrm>
          <a:off x="7520178" y="1096017"/>
          <a:ext cx="3296840" cy="338184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a:t>Thoughts – I’m responsible for doing the best jobs I’m capable of doing to support this child</a:t>
          </a:r>
          <a:endParaRPr lang="en-US" sz="1400" kern="1200"/>
        </a:p>
        <a:p>
          <a:pPr marL="114300" lvl="1" indent="-114300" algn="l" defTabSz="622300">
            <a:lnSpc>
              <a:spcPct val="90000"/>
            </a:lnSpc>
            <a:spcBef>
              <a:spcPct val="0"/>
            </a:spcBef>
            <a:spcAft>
              <a:spcPct val="15000"/>
            </a:spcAft>
            <a:buChar char="•"/>
          </a:pPr>
          <a:r>
            <a:rPr lang="en-GB" sz="1400" kern="1200"/>
            <a:t>Feelings – Competent, proficient, calm</a:t>
          </a:r>
          <a:endParaRPr lang="en-US" sz="1400" kern="1200"/>
        </a:p>
        <a:p>
          <a:pPr marL="114300" lvl="1" indent="-114300" algn="l" defTabSz="622300">
            <a:lnSpc>
              <a:spcPct val="90000"/>
            </a:lnSpc>
            <a:spcBef>
              <a:spcPct val="0"/>
            </a:spcBef>
            <a:spcAft>
              <a:spcPct val="15000"/>
            </a:spcAft>
            <a:buChar char="•"/>
          </a:pPr>
          <a:r>
            <a:rPr lang="en-GB" sz="1400" kern="1200" dirty="0"/>
            <a:t>Actions: Working within limits of competency, asking for help when needed, bringing dilemmas to supervision, noticing violations of boundaries and discussing these concerns. Sharing concerns and not becoming overwhelmed by them</a:t>
          </a:r>
          <a:endParaRPr lang="en-US" sz="1400" kern="1200" dirty="0"/>
        </a:p>
      </dsp:txBody>
      <dsp:txXfrm>
        <a:off x="7520178" y="1096017"/>
        <a:ext cx="3296840" cy="338184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0AE89E-1CA6-4B1C-8B51-DDD07F64AB17}">
      <dsp:nvSpPr>
        <dsp:cNvPr id="0" name=""/>
        <dsp:cNvSpPr/>
      </dsp:nvSpPr>
      <dsp:spPr>
        <a:xfrm>
          <a:off x="318802" y="1341"/>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How does your own history, views, beliefs, values, and feelings effect how you process information and form judgements?</a:t>
          </a:r>
          <a:endParaRPr lang="en-US" sz="1300" kern="1200"/>
        </a:p>
      </dsp:txBody>
      <dsp:txXfrm>
        <a:off x="318802" y="1341"/>
        <a:ext cx="2039084" cy="1223450"/>
      </dsp:txXfrm>
    </dsp:sp>
    <dsp:sp modelId="{EA63412F-316B-40AB-A492-A0CB9958F27F}">
      <dsp:nvSpPr>
        <dsp:cNvPr id="0" name=""/>
        <dsp:cNvSpPr/>
      </dsp:nvSpPr>
      <dsp:spPr>
        <a:xfrm>
          <a:off x="2561795" y="1341"/>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How well did you and the team communicate?</a:t>
          </a:r>
          <a:endParaRPr lang="en-US" sz="1300" kern="1200"/>
        </a:p>
      </dsp:txBody>
      <dsp:txXfrm>
        <a:off x="2561795" y="1341"/>
        <a:ext cx="2039084" cy="1223450"/>
      </dsp:txXfrm>
    </dsp:sp>
    <dsp:sp modelId="{6A7807AD-51D1-4E6A-9EE9-975F6E84130C}">
      <dsp:nvSpPr>
        <dsp:cNvPr id="0" name=""/>
        <dsp:cNvSpPr/>
      </dsp:nvSpPr>
      <dsp:spPr>
        <a:xfrm>
          <a:off x="4804788" y="1341"/>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Tell me about some of the things you have learnt from your colleagues?</a:t>
          </a:r>
          <a:endParaRPr lang="en-US" sz="1300" kern="1200"/>
        </a:p>
      </dsp:txBody>
      <dsp:txXfrm>
        <a:off x="4804788" y="1341"/>
        <a:ext cx="2039084" cy="1223450"/>
      </dsp:txXfrm>
    </dsp:sp>
    <dsp:sp modelId="{81FB8D76-607C-4050-B268-DA0CCE2AA873}">
      <dsp:nvSpPr>
        <dsp:cNvPr id="0" name=""/>
        <dsp:cNvSpPr/>
      </dsp:nvSpPr>
      <dsp:spPr>
        <a:xfrm>
          <a:off x="7047781" y="1341"/>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How can you encourage and support your colleagues?</a:t>
          </a:r>
          <a:endParaRPr lang="en-US" sz="1300" kern="1200"/>
        </a:p>
      </dsp:txBody>
      <dsp:txXfrm>
        <a:off x="7047781" y="1341"/>
        <a:ext cx="2039084" cy="1223450"/>
      </dsp:txXfrm>
    </dsp:sp>
    <dsp:sp modelId="{D859488A-665C-426A-878E-84A1E7A5E093}">
      <dsp:nvSpPr>
        <dsp:cNvPr id="0" name=""/>
        <dsp:cNvSpPr/>
      </dsp:nvSpPr>
      <dsp:spPr>
        <a:xfrm>
          <a:off x="9290774" y="1341"/>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What would you do differently if you had to approach the same situation again? </a:t>
          </a:r>
          <a:endParaRPr lang="en-US" sz="1300" kern="1200"/>
        </a:p>
      </dsp:txBody>
      <dsp:txXfrm>
        <a:off x="9290774" y="1341"/>
        <a:ext cx="2039084" cy="1223450"/>
      </dsp:txXfrm>
    </dsp:sp>
    <dsp:sp modelId="{50097D6E-F810-445F-A349-0BB519E8C5D1}">
      <dsp:nvSpPr>
        <dsp:cNvPr id="0" name=""/>
        <dsp:cNvSpPr/>
      </dsp:nvSpPr>
      <dsp:spPr>
        <a:xfrm>
          <a:off x="318802" y="1428700"/>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What do you see your role being and are you comfortable setting limits to this?</a:t>
          </a:r>
          <a:endParaRPr lang="en-US" sz="1300" kern="1200" dirty="0"/>
        </a:p>
      </dsp:txBody>
      <dsp:txXfrm>
        <a:off x="318802" y="1428700"/>
        <a:ext cx="2039084" cy="1223450"/>
      </dsp:txXfrm>
    </dsp:sp>
    <dsp:sp modelId="{1C4119AC-C4C1-45D5-B220-7C07D5159962}">
      <dsp:nvSpPr>
        <dsp:cNvPr id="0" name=""/>
        <dsp:cNvSpPr/>
      </dsp:nvSpPr>
      <dsp:spPr>
        <a:xfrm>
          <a:off x="2561795" y="1428700"/>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How do you set limits / boundaries to your work?</a:t>
          </a:r>
          <a:endParaRPr lang="en-US" sz="1300" kern="1200"/>
        </a:p>
      </dsp:txBody>
      <dsp:txXfrm>
        <a:off x="2561795" y="1428700"/>
        <a:ext cx="2039084" cy="1223450"/>
      </dsp:txXfrm>
    </dsp:sp>
    <dsp:sp modelId="{50900EE9-2A56-4065-94D6-808128C991AB}">
      <dsp:nvSpPr>
        <dsp:cNvPr id="0" name=""/>
        <dsp:cNvSpPr/>
      </dsp:nvSpPr>
      <dsp:spPr>
        <a:xfrm>
          <a:off x="4804788" y="1428700"/>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Can you say, “no,” without feeling guilty?</a:t>
          </a:r>
          <a:endParaRPr lang="en-US" sz="1300" kern="1200"/>
        </a:p>
      </dsp:txBody>
      <dsp:txXfrm>
        <a:off x="4804788" y="1428700"/>
        <a:ext cx="2039084" cy="1223450"/>
      </dsp:txXfrm>
    </dsp:sp>
    <dsp:sp modelId="{27FF0E57-3B39-4F13-8157-7A9DEC9EF216}">
      <dsp:nvSpPr>
        <dsp:cNvPr id="0" name=""/>
        <dsp:cNvSpPr/>
      </dsp:nvSpPr>
      <dsp:spPr>
        <a:xfrm>
          <a:off x="7047781" y="1428700"/>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Are you comfortable sharing a different perspective with your team / manager?</a:t>
          </a:r>
          <a:endParaRPr lang="en-US" sz="1300" kern="1200"/>
        </a:p>
      </dsp:txBody>
      <dsp:txXfrm>
        <a:off x="7047781" y="1428700"/>
        <a:ext cx="2039084" cy="1223450"/>
      </dsp:txXfrm>
    </dsp:sp>
    <dsp:sp modelId="{E6EFFA29-9E46-470E-AA9D-85ADB6A4ED19}">
      <dsp:nvSpPr>
        <dsp:cNvPr id="0" name=""/>
        <dsp:cNvSpPr/>
      </dsp:nvSpPr>
      <dsp:spPr>
        <a:xfrm>
          <a:off x="9290774" y="1428700"/>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How do your boundaries align with your values?</a:t>
          </a:r>
          <a:endParaRPr lang="en-US" sz="1300" kern="1200"/>
        </a:p>
      </dsp:txBody>
      <dsp:txXfrm>
        <a:off x="9290774" y="1428700"/>
        <a:ext cx="2039084" cy="1223450"/>
      </dsp:txXfrm>
    </dsp:sp>
    <dsp:sp modelId="{8C978F8E-3255-4213-A573-57AA39FCB485}">
      <dsp:nvSpPr>
        <dsp:cNvPr id="0" name=""/>
        <dsp:cNvSpPr/>
      </dsp:nvSpPr>
      <dsp:spPr>
        <a:xfrm>
          <a:off x="318802" y="2856059"/>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How are you feeling about this work?</a:t>
          </a:r>
          <a:endParaRPr lang="en-US" sz="1300" kern="1200"/>
        </a:p>
      </dsp:txBody>
      <dsp:txXfrm>
        <a:off x="318802" y="2856059"/>
        <a:ext cx="2039084" cy="1223450"/>
      </dsp:txXfrm>
    </dsp:sp>
    <dsp:sp modelId="{76830DD4-EC76-497E-B0B0-83B121309033}">
      <dsp:nvSpPr>
        <dsp:cNvPr id="0" name=""/>
        <dsp:cNvSpPr/>
      </dsp:nvSpPr>
      <dsp:spPr>
        <a:xfrm>
          <a:off x="2561795" y="2856059"/>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How will you let someone know if they are behaving inappropriately?</a:t>
          </a:r>
          <a:endParaRPr lang="en-US" sz="1300" kern="1200"/>
        </a:p>
      </dsp:txBody>
      <dsp:txXfrm>
        <a:off x="2561795" y="2856059"/>
        <a:ext cx="2039084" cy="1223450"/>
      </dsp:txXfrm>
    </dsp:sp>
    <dsp:sp modelId="{5CBDC5DD-B710-4413-81A7-E39CD8EE9FBE}">
      <dsp:nvSpPr>
        <dsp:cNvPr id="0" name=""/>
        <dsp:cNvSpPr/>
      </dsp:nvSpPr>
      <dsp:spPr>
        <a:xfrm>
          <a:off x="4804788" y="2856059"/>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Are there any aspects of the role having an impact on you?</a:t>
          </a:r>
          <a:endParaRPr lang="en-US" sz="1300" kern="1200"/>
        </a:p>
      </dsp:txBody>
      <dsp:txXfrm>
        <a:off x="4804788" y="2856059"/>
        <a:ext cx="2039084" cy="1223450"/>
      </dsp:txXfrm>
    </dsp:sp>
    <dsp:sp modelId="{716FE506-1C19-4937-B355-A0EF0CD2A565}">
      <dsp:nvSpPr>
        <dsp:cNvPr id="0" name=""/>
        <dsp:cNvSpPr/>
      </dsp:nvSpPr>
      <dsp:spPr>
        <a:xfrm>
          <a:off x="7047781" y="2856059"/>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What would another professional say about how you approach work?</a:t>
          </a:r>
          <a:endParaRPr lang="en-US" sz="1300" kern="1200"/>
        </a:p>
      </dsp:txBody>
      <dsp:txXfrm>
        <a:off x="7047781" y="2856059"/>
        <a:ext cx="2039084" cy="1223450"/>
      </dsp:txXfrm>
    </dsp:sp>
    <dsp:sp modelId="{665AF4E7-882A-42D8-A0D9-672784AC8227}">
      <dsp:nvSpPr>
        <dsp:cNvPr id="0" name=""/>
        <dsp:cNvSpPr/>
      </dsp:nvSpPr>
      <dsp:spPr>
        <a:xfrm>
          <a:off x="9290774" y="2856059"/>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How do maintain your objectivity with those you work with?</a:t>
          </a:r>
          <a:endParaRPr lang="en-US" sz="1300" kern="1200"/>
        </a:p>
      </dsp:txBody>
      <dsp:txXfrm>
        <a:off x="9290774" y="2856059"/>
        <a:ext cx="2039084" cy="1223450"/>
      </dsp:txXfrm>
    </dsp:sp>
    <dsp:sp modelId="{A4BE7318-B1A6-483E-8BBD-E27BBB7B03F8}">
      <dsp:nvSpPr>
        <dsp:cNvPr id="0" name=""/>
        <dsp:cNvSpPr/>
      </dsp:nvSpPr>
      <dsp:spPr>
        <a:xfrm>
          <a:off x="2561795" y="4283418"/>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How do you identify and manage your own triggers?</a:t>
          </a:r>
          <a:endParaRPr lang="en-US" sz="1300" kern="1200"/>
        </a:p>
      </dsp:txBody>
      <dsp:txXfrm>
        <a:off x="2561795" y="4283418"/>
        <a:ext cx="2039084" cy="1223450"/>
      </dsp:txXfrm>
    </dsp:sp>
    <dsp:sp modelId="{0D629935-420D-46E2-9986-784DA00CBF5F}">
      <dsp:nvSpPr>
        <dsp:cNvPr id="0" name=""/>
        <dsp:cNvSpPr/>
      </dsp:nvSpPr>
      <dsp:spPr>
        <a:xfrm>
          <a:off x="4804788" y="4283418"/>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Have there been any situations where you have felt unsafe? </a:t>
          </a:r>
          <a:endParaRPr lang="en-US" sz="1300" kern="1200"/>
        </a:p>
      </dsp:txBody>
      <dsp:txXfrm>
        <a:off x="4804788" y="4283418"/>
        <a:ext cx="2039084" cy="1223450"/>
      </dsp:txXfrm>
    </dsp:sp>
    <dsp:sp modelId="{8F267BC4-3F8B-49BF-B06B-6FC0611658BF}">
      <dsp:nvSpPr>
        <dsp:cNvPr id="0" name=""/>
        <dsp:cNvSpPr/>
      </dsp:nvSpPr>
      <dsp:spPr>
        <a:xfrm>
          <a:off x="7047781" y="4283418"/>
          <a:ext cx="2039084" cy="12234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What learning has come from any mistakes that have been made?</a:t>
          </a:r>
          <a:endParaRPr lang="en-US" sz="1300" kern="1200"/>
        </a:p>
      </dsp:txBody>
      <dsp:txXfrm>
        <a:off x="7047781" y="4283418"/>
        <a:ext cx="2039084" cy="122345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984CAC-B3AB-4890-96B0-CBD9C89E3C8D}">
      <dsp:nvSpPr>
        <dsp:cNvPr id="0" name=""/>
        <dsp:cNvSpPr/>
      </dsp:nvSpPr>
      <dsp:spPr>
        <a:xfrm>
          <a:off x="0" y="514133"/>
          <a:ext cx="6263640" cy="71487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Council for healthcare regulatory excellence (2007) Learning about sexual boundaries between healthcare professionals and patients. A report on education and training. Retrieved from </a:t>
          </a:r>
          <a:r>
            <a:rPr lang="en-GB" sz="1300" u="sng" kern="1200" dirty="0">
              <a:hlinkClick xmlns:r="http://schemas.openxmlformats.org/officeDocument/2006/relationships" r:id="rId1"/>
            </a:rPr>
            <a:t>CHRE 36pp A4 Sexual </a:t>
          </a:r>
          <a:r>
            <a:rPr lang="en-GB" sz="1300" u="sng" kern="1200" dirty="0" err="1">
              <a:hlinkClick xmlns:r="http://schemas.openxmlformats.org/officeDocument/2006/relationships" r:id="rId1"/>
            </a:rPr>
            <a:t>Boundaries.qxd</a:t>
          </a:r>
          <a:r>
            <a:rPr lang="en-GB" sz="1300" u="sng" kern="1200" dirty="0">
              <a:hlinkClick xmlns:r="http://schemas.openxmlformats.org/officeDocument/2006/relationships" r:id="rId1"/>
            </a:rPr>
            <a:t> (professionalstandards.org.uk)</a:t>
          </a:r>
          <a:endParaRPr lang="en-US" sz="1300" kern="1200" dirty="0"/>
        </a:p>
      </dsp:txBody>
      <dsp:txXfrm>
        <a:off x="34897" y="549030"/>
        <a:ext cx="6193846" cy="645076"/>
      </dsp:txXfrm>
    </dsp:sp>
    <dsp:sp modelId="{447E557D-7545-417E-9B90-B65FBAF9DD48}">
      <dsp:nvSpPr>
        <dsp:cNvPr id="0" name=""/>
        <dsp:cNvSpPr/>
      </dsp:nvSpPr>
      <dsp:spPr>
        <a:xfrm>
          <a:off x="0" y="1266443"/>
          <a:ext cx="6263640" cy="714870"/>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Kent (2017) What do counsellors and psychotherapists mean by ‘professional boundaries’. Retrieved from </a:t>
          </a:r>
          <a:r>
            <a:rPr lang="en-GB" sz="1300" u="sng" kern="1200" dirty="0">
              <a:hlinkClick xmlns:r="http://schemas.openxmlformats.org/officeDocument/2006/relationships" r:id="rId2"/>
            </a:rPr>
            <a:t>bacp-what-therapists-mean-by-professional-boundaries-c4.pdf</a:t>
          </a:r>
          <a:endParaRPr lang="en-US" sz="1300" kern="1200" dirty="0"/>
        </a:p>
      </dsp:txBody>
      <dsp:txXfrm>
        <a:off x="34897" y="1301340"/>
        <a:ext cx="6193846" cy="645076"/>
      </dsp:txXfrm>
    </dsp:sp>
    <dsp:sp modelId="{91C5C14A-FCF2-4B5D-B59E-6B6F991FA05C}">
      <dsp:nvSpPr>
        <dsp:cNvPr id="0" name=""/>
        <dsp:cNvSpPr/>
      </dsp:nvSpPr>
      <dsp:spPr>
        <a:xfrm>
          <a:off x="0" y="2018753"/>
          <a:ext cx="6263640" cy="714870"/>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err="1"/>
            <a:t>NOMS</a:t>
          </a:r>
          <a:r>
            <a:rPr lang="en-GB" sz="1300" kern="1200" dirty="0"/>
            <a:t> and NHS </a:t>
          </a:r>
          <a:r>
            <a:rPr lang="en-GB" sz="1300" kern="1200" dirty="0" err="1"/>
            <a:t>Englans</a:t>
          </a:r>
          <a:r>
            <a:rPr lang="en-GB" sz="1300" kern="1200" dirty="0"/>
            <a:t> (2015) Working with offenders with personality disorder. A practitioners Guide. Retrieved from: </a:t>
          </a:r>
          <a:r>
            <a:rPr lang="en-GB" sz="1300" u="sng" kern="1200" dirty="0" err="1">
              <a:hlinkClick xmlns:r="http://schemas.openxmlformats.org/officeDocument/2006/relationships" r:id="rId3"/>
            </a:rPr>
            <a:t>NOMS</a:t>
          </a:r>
          <a:r>
            <a:rPr lang="en-GB" sz="1300" u="sng" kern="1200" dirty="0">
              <a:hlinkClick xmlns:r="http://schemas.openxmlformats.org/officeDocument/2006/relationships" r:id="rId3"/>
            </a:rPr>
            <a:t> - Working with offenders with personality disorder - A practitioners guide - September 2015 (england.nhs.uk)</a:t>
          </a:r>
          <a:endParaRPr lang="en-US" sz="1300" kern="1200" dirty="0"/>
        </a:p>
      </dsp:txBody>
      <dsp:txXfrm>
        <a:off x="34897" y="2053650"/>
        <a:ext cx="6193846" cy="645076"/>
      </dsp:txXfrm>
    </dsp:sp>
    <dsp:sp modelId="{1C0CA258-98AF-4E61-AEC9-16987BD3EFAE}">
      <dsp:nvSpPr>
        <dsp:cNvPr id="0" name=""/>
        <dsp:cNvSpPr/>
      </dsp:nvSpPr>
      <dsp:spPr>
        <a:xfrm>
          <a:off x="0" y="2771063"/>
          <a:ext cx="6263640" cy="714870"/>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a:t>MacDonald, K. et al (2015). Individual risk factors for physician boundary violations: the role of attachment style, childhood trauma and maladaptive beliefs. </a:t>
          </a:r>
          <a:r>
            <a:rPr lang="en-GB" sz="1300" i="1" kern="1200"/>
            <a:t>General Hospital Psychiatry, 37(5); </a:t>
          </a:r>
          <a:r>
            <a:rPr lang="en-GB" sz="1300" kern="1200"/>
            <a:t>489-496.</a:t>
          </a:r>
          <a:endParaRPr lang="en-US" sz="1300" kern="1200"/>
        </a:p>
      </dsp:txBody>
      <dsp:txXfrm>
        <a:off x="34897" y="2805960"/>
        <a:ext cx="6193846" cy="645076"/>
      </dsp:txXfrm>
    </dsp:sp>
    <dsp:sp modelId="{F2BD4591-995B-486A-8B1E-AC33806C8611}">
      <dsp:nvSpPr>
        <dsp:cNvPr id="0" name=""/>
        <dsp:cNvSpPr/>
      </dsp:nvSpPr>
      <dsp:spPr>
        <a:xfrm>
          <a:off x="0" y="3523374"/>
          <a:ext cx="6263640" cy="714870"/>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Therapist Aid (2016) What are Personal Boundaries? Retrieved from </a:t>
          </a:r>
          <a:r>
            <a:rPr lang="en-GB" sz="1300" u="sng" kern="1200" dirty="0">
              <a:hlinkClick xmlns:r="http://schemas.openxmlformats.org/officeDocument/2006/relationships" r:id="rId4"/>
            </a:rPr>
            <a:t>Boundaries Info Sheet (Worksheet) | Therapist Aid</a:t>
          </a:r>
          <a:endParaRPr lang="en-US" sz="1300" kern="1200" dirty="0"/>
        </a:p>
      </dsp:txBody>
      <dsp:txXfrm>
        <a:off x="34897" y="3558271"/>
        <a:ext cx="6193846" cy="645076"/>
      </dsp:txXfrm>
    </dsp:sp>
    <dsp:sp modelId="{A0278DD8-9D57-42F6-8A50-46788BA52ECD}">
      <dsp:nvSpPr>
        <dsp:cNvPr id="0" name=""/>
        <dsp:cNvSpPr/>
      </dsp:nvSpPr>
      <dsp:spPr>
        <a:xfrm>
          <a:off x="0" y="4275684"/>
          <a:ext cx="6263640" cy="71487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Woods, J. (n.d.). Keeping professional boundaries in nursing</a:t>
          </a:r>
          <a:r>
            <a:rPr lang="en-GB" sz="1300" i="1" kern="1200" dirty="0"/>
            <a:t>.</a:t>
          </a:r>
          <a:endParaRPr lang="en-US" sz="1300" kern="1200" dirty="0"/>
        </a:p>
      </dsp:txBody>
      <dsp:txXfrm>
        <a:off x="34897" y="4310581"/>
        <a:ext cx="6193846" cy="6450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F277DA-FC27-4CD0-9479-3B067CBEC74B}">
      <dsp:nvSpPr>
        <dsp:cNvPr id="0" name=""/>
        <dsp:cNvSpPr/>
      </dsp:nvSpPr>
      <dsp:spPr>
        <a:xfrm>
          <a:off x="282221" y="368029"/>
          <a:ext cx="1371985" cy="137198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D434FC-85B9-4B5D-BDA9-D5A8919BEB1A}">
      <dsp:nvSpPr>
        <dsp:cNvPr id="0" name=""/>
        <dsp:cNvSpPr/>
      </dsp:nvSpPr>
      <dsp:spPr>
        <a:xfrm>
          <a:off x="570337" y="656145"/>
          <a:ext cx="795751" cy="7957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1E8DF16-395C-4AB4-85B8-13D16A572FB1}">
      <dsp:nvSpPr>
        <dsp:cNvPr id="0" name=""/>
        <dsp:cNvSpPr/>
      </dsp:nvSpPr>
      <dsp:spPr>
        <a:xfrm>
          <a:off x="1948202" y="368029"/>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GB" sz="1900" kern="1200" dirty="0">
              <a:latin typeface="Arial" panose="020B0604020202020204" pitchFamily="34" charset="0"/>
              <a:cs typeface="Arial" panose="020B0604020202020204" pitchFamily="34" charset="0"/>
            </a:rPr>
            <a:t>This tool will provide space to reflect on our relationships with the children and families we work with.</a:t>
          </a:r>
          <a:endParaRPr lang="en-US" sz="1900" kern="1200" dirty="0">
            <a:latin typeface="Arial" panose="020B0604020202020204" pitchFamily="34" charset="0"/>
            <a:cs typeface="Arial" panose="020B0604020202020204" pitchFamily="34" charset="0"/>
          </a:endParaRPr>
        </a:p>
      </dsp:txBody>
      <dsp:txXfrm>
        <a:off x="1948202" y="368029"/>
        <a:ext cx="3233964" cy="1371985"/>
      </dsp:txXfrm>
    </dsp:sp>
    <dsp:sp modelId="{1DC0E445-06D5-49BD-B158-5EA819BF6618}">
      <dsp:nvSpPr>
        <dsp:cNvPr id="0" name=""/>
        <dsp:cNvSpPr/>
      </dsp:nvSpPr>
      <dsp:spPr>
        <a:xfrm>
          <a:off x="5745661" y="368029"/>
          <a:ext cx="1371985" cy="137198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104781-9757-437F-8964-23DAB283B051}">
      <dsp:nvSpPr>
        <dsp:cNvPr id="0" name=""/>
        <dsp:cNvSpPr/>
      </dsp:nvSpPr>
      <dsp:spPr>
        <a:xfrm>
          <a:off x="6033778" y="656145"/>
          <a:ext cx="795751" cy="7957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DAC9D3-26FA-41B4-B4DF-0A93ADFBD87E}">
      <dsp:nvSpPr>
        <dsp:cNvPr id="0" name=""/>
        <dsp:cNvSpPr/>
      </dsp:nvSpPr>
      <dsp:spPr>
        <a:xfrm>
          <a:off x="7484795" y="344883"/>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GB" sz="1900" kern="1200" dirty="0">
              <a:latin typeface="Arial" panose="020B0604020202020204" pitchFamily="34" charset="0"/>
              <a:cs typeface="Arial" panose="020B0604020202020204" pitchFamily="34" charset="0"/>
            </a:rPr>
            <a:t>To explore professional boundaries, and factors about the cohorts we support which may affect these. </a:t>
          </a:r>
          <a:endParaRPr lang="en-US" sz="1900" kern="1200" dirty="0">
            <a:latin typeface="Arial" panose="020B0604020202020204" pitchFamily="34" charset="0"/>
            <a:cs typeface="Arial" panose="020B0604020202020204" pitchFamily="34" charset="0"/>
          </a:endParaRPr>
        </a:p>
      </dsp:txBody>
      <dsp:txXfrm>
        <a:off x="7484795" y="344883"/>
        <a:ext cx="3233964" cy="1371985"/>
      </dsp:txXfrm>
    </dsp:sp>
    <dsp:sp modelId="{8A724110-FA82-4589-907A-DAF4424F4E96}">
      <dsp:nvSpPr>
        <dsp:cNvPr id="0" name=""/>
        <dsp:cNvSpPr/>
      </dsp:nvSpPr>
      <dsp:spPr>
        <a:xfrm>
          <a:off x="282221" y="2452790"/>
          <a:ext cx="1371985" cy="137198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458BA9-BF2F-42E0-99AE-892B479463B0}">
      <dsp:nvSpPr>
        <dsp:cNvPr id="0" name=""/>
        <dsp:cNvSpPr/>
      </dsp:nvSpPr>
      <dsp:spPr>
        <a:xfrm>
          <a:off x="570337" y="2740907"/>
          <a:ext cx="795751" cy="7957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FC9BA2C-4185-46F1-8C66-0BFEDD47417D}">
      <dsp:nvSpPr>
        <dsp:cNvPr id="0" name=""/>
        <dsp:cNvSpPr/>
      </dsp:nvSpPr>
      <dsp:spPr>
        <a:xfrm>
          <a:off x="1978019" y="2422977"/>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GB" sz="1900" kern="1200" dirty="0">
              <a:latin typeface="Arial" panose="020B0604020202020204" pitchFamily="34" charset="0"/>
              <a:cs typeface="Arial" panose="020B0604020202020204" pitchFamily="34" charset="0"/>
            </a:rPr>
            <a:t>To explore how to manage dilemmas which may arise as a result of  work in this field.  arise</a:t>
          </a:r>
          <a:endParaRPr lang="en-US" sz="1900" strike="sngStrike" kern="1200" dirty="0">
            <a:latin typeface="Arial" panose="020B0604020202020204" pitchFamily="34" charset="0"/>
            <a:cs typeface="Arial" panose="020B0604020202020204" pitchFamily="34" charset="0"/>
          </a:endParaRPr>
        </a:p>
      </dsp:txBody>
      <dsp:txXfrm>
        <a:off x="1978019" y="2422977"/>
        <a:ext cx="3233964" cy="1371985"/>
      </dsp:txXfrm>
    </dsp:sp>
    <dsp:sp modelId="{90877DE0-B2A6-43E1-A260-7447F60DC988}">
      <dsp:nvSpPr>
        <dsp:cNvPr id="0" name=""/>
        <dsp:cNvSpPr/>
      </dsp:nvSpPr>
      <dsp:spPr>
        <a:xfrm>
          <a:off x="5745661" y="2452790"/>
          <a:ext cx="1371985" cy="137198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D7D2CE-384A-4B1C-8CB1-A6A48C8CE0D1}">
      <dsp:nvSpPr>
        <dsp:cNvPr id="0" name=""/>
        <dsp:cNvSpPr/>
      </dsp:nvSpPr>
      <dsp:spPr>
        <a:xfrm>
          <a:off x="6033778" y="2740907"/>
          <a:ext cx="795751" cy="7957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2A0A98-AFB6-448C-9462-E0725144ECB4}">
      <dsp:nvSpPr>
        <dsp:cNvPr id="0" name=""/>
        <dsp:cNvSpPr/>
      </dsp:nvSpPr>
      <dsp:spPr>
        <a:xfrm>
          <a:off x="7411643" y="2452790"/>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GB" sz="1900" kern="1200" dirty="0">
              <a:latin typeface="Arial" panose="020B0604020202020204" pitchFamily="34" charset="0"/>
              <a:cs typeface="Arial" panose="020B0604020202020204" pitchFamily="34" charset="0"/>
            </a:rPr>
            <a:t>Focus on protecting ourselves and the people we work with.  </a:t>
          </a:r>
          <a:endParaRPr lang="en-US" sz="1900" kern="1200" dirty="0">
            <a:latin typeface="Arial" panose="020B0604020202020204" pitchFamily="34" charset="0"/>
            <a:cs typeface="Arial" panose="020B0604020202020204" pitchFamily="34" charset="0"/>
          </a:endParaRPr>
        </a:p>
      </dsp:txBody>
      <dsp:txXfrm>
        <a:off x="7411643" y="2452790"/>
        <a:ext cx="3233964" cy="13719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9ACB9-C01B-49FD-8FD1-C43B8672E3E4}">
      <dsp:nvSpPr>
        <dsp:cNvPr id="0" name=""/>
        <dsp:cNvSpPr/>
      </dsp:nvSpPr>
      <dsp:spPr>
        <a:xfrm>
          <a:off x="0" y="159331"/>
          <a:ext cx="6263640" cy="43173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a:t>PHYSICAL</a:t>
          </a:r>
          <a:endParaRPr lang="en-US" sz="1800" kern="1200"/>
        </a:p>
      </dsp:txBody>
      <dsp:txXfrm>
        <a:off x="21075" y="180406"/>
        <a:ext cx="6221490" cy="389580"/>
      </dsp:txXfrm>
    </dsp:sp>
    <dsp:sp modelId="{504B6D07-C58B-470A-BFF4-6DFF40DDF3E1}">
      <dsp:nvSpPr>
        <dsp:cNvPr id="0" name=""/>
        <dsp:cNvSpPr/>
      </dsp:nvSpPr>
      <dsp:spPr>
        <a:xfrm>
          <a:off x="0" y="591061"/>
          <a:ext cx="6263640"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GB" sz="1400" kern="1200" dirty="0"/>
            <a:t>Not all psychical contact is sexual, such as putting an arm around a distressed child. Do we hug / let ourselves be hugged by children / families?</a:t>
          </a:r>
          <a:endParaRPr lang="en-US" sz="1400" kern="1200" dirty="0"/>
        </a:p>
        <a:p>
          <a:pPr marL="114300" lvl="1" indent="-114300" algn="l" defTabSz="622300">
            <a:lnSpc>
              <a:spcPct val="90000"/>
            </a:lnSpc>
            <a:spcBef>
              <a:spcPct val="0"/>
            </a:spcBef>
            <a:spcAft>
              <a:spcPct val="20000"/>
            </a:spcAft>
            <a:buChar char="•"/>
          </a:pPr>
          <a:r>
            <a:rPr lang="en-GB" sz="1400" kern="1200" dirty="0"/>
            <a:t>Personal spaces and closeness – how might this be perceived?</a:t>
          </a:r>
          <a:endParaRPr lang="en-US" sz="1400" kern="1200" dirty="0"/>
        </a:p>
      </dsp:txBody>
      <dsp:txXfrm>
        <a:off x="0" y="591061"/>
        <a:ext cx="6263640" cy="689310"/>
      </dsp:txXfrm>
    </dsp:sp>
    <dsp:sp modelId="{F86190E6-6F2C-4D38-9368-3048ED19315B}">
      <dsp:nvSpPr>
        <dsp:cNvPr id="0" name=""/>
        <dsp:cNvSpPr/>
      </dsp:nvSpPr>
      <dsp:spPr>
        <a:xfrm>
          <a:off x="0" y="1280371"/>
          <a:ext cx="6263640" cy="43173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a:t>SEXUAL </a:t>
          </a:r>
          <a:endParaRPr lang="en-US" sz="1800" kern="1200"/>
        </a:p>
      </dsp:txBody>
      <dsp:txXfrm>
        <a:off x="21075" y="1301446"/>
        <a:ext cx="6221490" cy="389580"/>
      </dsp:txXfrm>
    </dsp:sp>
    <dsp:sp modelId="{D8890C54-FAA7-4397-8538-1089664650AE}">
      <dsp:nvSpPr>
        <dsp:cNvPr id="0" name=""/>
        <dsp:cNvSpPr/>
      </dsp:nvSpPr>
      <dsp:spPr>
        <a:xfrm>
          <a:off x="0" y="1712101"/>
          <a:ext cx="6263640"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GB" sz="1400" kern="1200" dirty="0"/>
            <a:t>Flirting, sexual attraction towards a child / caregiver as well as towards ourselves</a:t>
          </a:r>
          <a:endParaRPr lang="en-US" sz="1400" kern="1200" dirty="0"/>
        </a:p>
        <a:p>
          <a:pPr marL="114300" lvl="1" indent="-114300" algn="l" defTabSz="622300">
            <a:lnSpc>
              <a:spcPct val="90000"/>
            </a:lnSpc>
            <a:spcBef>
              <a:spcPct val="0"/>
            </a:spcBef>
            <a:spcAft>
              <a:spcPct val="20000"/>
            </a:spcAft>
            <a:buChar char="•"/>
          </a:pPr>
          <a:r>
            <a:rPr lang="en-GB" sz="1400" kern="1200" dirty="0"/>
            <a:t>Particularly fraught in those with history of sexual abuse – compulsion to recreate unhealthy / abusive dynamics within relationships</a:t>
          </a:r>
          <a:endParaRPr lang="en-US" sz="1400" kern="1200" dirty="0"/>
        </a:p>
      </dsp:txBody>
      <dsp:txXfrm>
        <a:off x="0" y="1712101"/>
        <a:ext cx="6263640" cy="689310"/>
      </dsp:txXfrm>
    </dsp:sp>
    <dsp:sp modelId="{0AC0E28A-5D52-4A78-B246-1E195E26011E}">
      <dsp:nvSpPr>
        <dsp:cNvPr id="0" name=""/>
        <dsp:cNvSpPr/>
      </dsp:nvSpPr>
      <dsp:spPr>
        <a:xfrm>
          <a:off x="0" y="2401411"/>
          <a:ext cx="6263640" cy="43173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a:t>INTIMATE</a:t>
          </a:r>
          <a:endParaRPr lang="en-US" sz="1800" kern="1200"/>
        </a:p>
      </dsp:txBody>
      <dsp:txXfrm>
        <a:off x="21075" y="2422486"/>
        <a:ext cx="6221490" cy="389580"/>
      </dsp:txXfrm>
    </dsp:sp>
    <dsp:sp modelId="{9EAC85D4-9011-4168-9C6C-383F23C2D6E1}">
      <dsp:nvSpPr>
        <dsp:cNvPr id="0" name=""/>
        <dsp:cNvSpPr/>
      </dsp:nvSpPr>
      <dsp:spPr>
        <a:xfrm>
          <a:off x="0" y="2833141"/>
          <a:ext cx="6263640"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GB" sz="1400" kern="1200"/>
            <a:t>What about intimate gestures such as sending a card / buying a gift?</a:t>
          </a:r>
          <a:endParaRPr lang="en-US" sz="1400" kern="1200"/>
        </a:p>
        <a:p>
          <a:pPr marL="114300" lvl="1" indent="-114300" algn="l" defTabSz="622300">
            <a:lnSpc>
              <a:spcPct val="90000"/>
            </a:lnSpc>
            <a:spcBef>
              <a:spcPct val="0"/>
            </a:spcBef>
            <a:spcAft>
              <a:spcPct val="20000"/>
            </a:spcAft>
            <a:buChar char="•"/>
          </a:pPr>
          <a:r>
            <a:rPr lang="en-GB" sz="1400" kern="1200"/>
            <a:t>Personal problems, feeling about work / colleagues etc.</a:t>
          </a:r>
          <a:endParaRPr lang="en-US" sz="1400" kern="1200"/>
        </a:p>
      </dsp:txBody>
      <dsp:txXfrm>
        <a:off x="0" y="2833141"/>
        <a:ext cx="6263640" cy="484380"/>
      </dsp:txXfrm>
    </dsp:sp>
    <dsp:sp modelId="{E63CC3F6-1EAD-45E8-83DE-E408D386A9F1}">
      <dsp:nvSpPr>
        <dsp:cNvPr id="0" name=""/>
        <dsp:cNvSpPr/>
      </dsp:nvSpPr>
      <dsp:spPr>
        <a:xfrm>
          <a:off x="0" y="3317521"/>
          <a:ext cx="6263640" cy="4317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a:t>EMOTIONAL</a:t>
          </a:r>
          <a:endParaRPr lang="en-US" sz="1800" kern="1200"/>
        </a:p>
      </dsp:txBody>
      <dsp:txXfrm>
        <a:off x="21075" y="3338596"/>
        <a:ext cx="6221490" cy="389580"/>
      </dsp:txXfrm>
    </dsp:sp>
    <dsp:sp modelId="{6443D9A0-C262-41B3-803A-CB6AC349D61B}">
      <dsp:nvSpPr>
        <dsp:cNvPr id="0" name=""/>
        <dsp:cNvSpPr/>
      </dsp:nvSpPr>
      <dsp:spPr>
        <a:xfrm>
          <a:off x="0" y="3749251"/>
          <a:ext cx="6263640"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GB" sz="1400" kern="1200"/>
            <a:t>Frequently thinking about clients when away from work</a:t>
          </a:r>
          <a:endParaRPr lang="en-US" sz="1400" kern="1200"/>
        </a:p>
        <a:p>
          <a:pPr marL="114300" lvl="1" indent="-114300" algn="l" defTabSz="622300">
            <a:lnSpc>
              <a:spcPct val="90000"/>
            </a:lnSpc>
            <a:spcBef>
              <a:spcPct val="0"/>
            </a:spcBef>
            <a:spcAft>
              <a:spcPct val="20000"/>
            </a:spcAft>
            <a:buChar char="•"/>
          </a:pPr>
          <a:r>
            <a:rPr lang="en-GB" sz="1400" kern="1200"/>
            <a:t>Maintaining professionalism in terms of emotional expressions</a:t>
          </a:r>
          <a:endParaRPr lang="en-US" sz="1400" kern="1200"/>
        </a:p>
        <a:p>
          <a:pPr marL="114300" lvl="1" indent="-114300" algn="l" defTabSz="622300">
            <a:lnSpc>
              <a:spcPct val="90000"/>
            </a:lnSpc>
            <a:spcBef>
              <a:spcPct val="0"/>
            </a:spcBef>
            <a:spcAft>
              <a:spcPct val="20000"/>
            </a:spcAft>
            <a:buChar char="•"/>
          </a:pPr>
          <a:r>
            <a:rPr lang="en-GB" sz="1400" kern="1200"/>
            <a:t>Getting our own emotional needs met through the work we do</a:t>
          </a:r>
          <a:endParaRPr lang="en-US" sz="1400" kern="1200"/>
        </a:p>
      </dsp:txBody>
      <dsp:txXfrm>
        <a:off x="0" y="3749251"/>
        <a:ext cx="6263640" cy="726570"/>
      </dsp:txXfrm>
    </dsp:sp>
    <dsp:sp modelId="{0EA00D3E-02D4-484A-AEFB-09B790FFFE76}">
      <dsp:nvSpPr>
        <dsp:cNvPr id="0" name=""/>
        <dsp:cNvSpPr/>
      </dsp:nvSpPr>
      <dsp:spPr>
        <a:xfrm>
          <a:off x="0" y="4475821"/>
          <a:ext cx="6263640" cy="43173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a:t>SELF-DISCLOSURE</a:t>
          </a:r>
          <a:endParaRPr lang="en-US" sz="1800" kern="1200"/>
        </a:p>
      </dsp:txBody>
      <dsp:txXfrm>
        <a:off x="21075" y="4496896"/>
        <a:ext cx="6221490" cy="389580"/>
      </dsp:txXfrm>
    </dsp:sp>
    <dsp:sp modelId="{8195FCAD-D2CC-42B3-AD46-7F8BE456BEBF}">
      <dsp:nvSpPr>
        <dsp:cNvPr id="0" name=""/>
        <dsp:cNvSpPr/>
      </dsp:nvSpPr>
      <dsp:spPr>
        <a:xfrm>
          <a:off x="0" y="4907551"/>
          <a:ext cx="6263640"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GB" sz="1400" kern="1200"/>
            <a:t>Sharing personal problems, aspects of own life history, who’s needs are really being met in these instances? </a:t>
          </a:r>
          <a:endParaRPr lang="en-US" sz="1400" kern="1200"/>
        </a:p>
      </dsp:txBody>
      <dsp:txXfrm>
        <a:off x="0" y="4907551"/>
        <a:ext cx="6263640" cy="4378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F7D2B-A3AD-435F-B140-12B185CC8EAF}">
      <dsp:nvSpPr>
        <dsp:cNvPr id="0" name=""/>
        <dsp:cNvSpPr/>
      </dsp:nvSpPr>
      <dsp:spPr>
        <a:xfrm>
          <a:off x="0" y="202092"/>
          <a:ext cx="6263640" cy="45571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b="1" kern="1200"/>
            <a:t>FINANCIAL</a:t>
          </a:r>
          <a:endParaRPr lang="en-US" sz="1900" kern="1200"/>
        </a:p>
      </dsp:txBody>
      <dsp:txXfrm>
        <a:off x="22246" y="224338"/>
        <a:ext cx="6219148" cy="411223"/>
      </dsp:txXfrm>
    </dsp:sp>
    <dsp:sp modelId="{2FFC2D18-2285-4A18-8563-1C80BE00B94C}">
      <dsp:nvSpPr>
        <dsp:cNvPr id="0" name=""/>
        <dsp:cNvSpPr/>
      </dsp:nvSpPr>
      <dsp:spPr>
        <a:xfrm>
          <a:off x="0" y="657807"/>
          <a:ext cx="626364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kern="1200"/>
            <a:t>Receiving / giving money / goods / gifts</a:t>
          </a:r>
          <a:endParaRPr lang="en-US" sz="1500" kern="1200"/>
        </a:p>
      </dsp:txBody>
      <dsp:txXfrm>
        <a:off x="0" y="657807"/>
        <a:ext cx="6263640" cy="314640"/>
      </dsp:txXfrm>
    </dsp:sp>
    <dsp:sp modelId="{2C73FF72-0BAE-49AF-8661-6B146B63D07E}">
      <dsp:nvSpPr>
        <dsp:cNvPr id="0" name=""/>
        <dsp:cNvSpPr/>
      </dsp:nvSpPr>
      <dsp:spPr>
        <a:xfrm>
          <a:off x="0" y="972447"/>
          <a:ext cx="6263640" cy="455715"/>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b="1" kern="1200"/>
            <a:t>CRIMINAL</a:t>
          </a:r>
          <a:endParaRPr lang="en-US" sz="1900" kern="1200"/>
        </a:p>
      </dsp:txBody>
      <dsp:txXfrm>
        <a:off x="22246" y="994693"/>
        <a:ext cx="6219148" cy="411223"/>
      </dsp:txXfrm>
    </dsp:sp>
    <dsp:sp modelId="{BA7AF7A8-6E1D-4F4A-821B-3EC8158E7455}">
      <dsp:nvSpPr>
        <dsp:cNvPr id="0" name=""/>
        <dsp:cNvSpPr/>
      </dsp:nvSpPr>
      <dsp:spPr>
        <a:xfrm>
          <a:off x="0" y="1428162"/>
          <a:ext cx="6263640" cy="78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kern="1200"/>
            <a:t>Colluding with criminal actions of YP</a:t>
          </a:r>
          <a:endParaRPr lang="en-US" sz="1500" kern="1200"/>
        </a:p>
        <a:p>
          <a:pPr marL="114300" lvl="1" indent="-114300" algn="l" defTabSz="666750">
            <a:lnSpc>
              <a:spcPct val="90000"/>
            </a:lnSpc>
            <a:spcBef>
              <a:spcPct val="0"/>
            </a:spcBef>
            <a:spcAft>
              <a:spcPct val="20000"/>
            </a:spcAft>
            <a:buChar char="•"/>
          </a:pPr>
          <a:r>
            <a:rPr lang="en-GB" sz="1500" kern="1200"/>
            <a:t>Exploiting / perpetrating criminal acts involving others</a:t>
          </a:r>
          <a:endParaRPr lang="en-US" sz="1500" kern="1200"/>
        </a:p>
        <a:p>
          <a:pPr marL="114300" lvl="1" indent="-114300" algn="l" defTabSz="666750">
            <a:lnSpc>
              <a:spcPct val="90000"/>
            </a:lnSpc>
            <a:spcBef>
              <a:spcPct val="0"/>
            </a:spcBef>
            <a:spcAft>
              <a:spcPct val="20000"/>
            </a:spcAft>
            <a:buChar char="•"/>
          </a:pPr>
          <a:r>
            <a:rPr lang="en-GB" sz="1500" kern="1200"/>
            <a:t>Abuse / neglect of YP / families</a:t>
          </a:r>
          <a:endParaRPr lang="en-US" sz="1500" kern="1200"/>
        </a:p>
      </dsp:txBody>
      <dsp:txXfrm>
        <a:off x="0" y="1428162"/>
        <a:ext cx="6263640" cy="786599"/>
      </dsp:txXfrm>
    </dsp:sp>
    <dsp:sp modelId="{429E93B1-D29C-4BD1-9860-58FB32E8D82C}">
      <dsp:nvSpPr>
        <dsp:cNvPr id="0" name=""/>
        <dsp:cNvSpPr/>
      </dsp:nvSpPr>
      <dsp:spPr>
        <a:xfrm>
          <a:off x="0" y="2214762"/>
          <a:ext cx="6263640" cy="455715"/>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b="1" kern="1200"/>
            <a:t>WORKING BEYOND LIMITS OF COMPETENCY</a:t>
          </a:r>
          <a:endParaRPr lang="en-US" sz="1900" kern="1200"/>
        </a:p>
      </dsp:txBody>
      <dsp:txXfrm>
        <a:off x="22246" y="2237008"/>
        <a:ext cx="6219148" cy="411223"/>
      </dsp:txXfrm>
    </dsp:sp>
    <dsp:sp modelId="{AB1A7BD2-FBFB-4B64-880F-4C7A42ED971F}">
      <dsp:nvSpPr>
        <dsp:cNvPr id="0" name=""/>
        <dsp:cNvSpPr/>
      </dsp:nvSpPr>
      <dsp:spPr>
        <a:xfrm>
          <a:off x="0" y="2670477"/>
          <a:ext cx="6263640" cy="5211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kern="1200" dirty="0"/>
            <a:t>Working beyond your knowledge and skills</a:t>
          </a:r>
          <a:endParaRPr lang="en-US" sz="1500" kern="1200" dirty="0"/>
        </a:p>
        <a:p>
          <a:pPr marL="114300" lvl="1" indent="-114300" algn="l" defTabSz="666750">
            <a:lnSpc>
              <a:spcPct val="90000"/>
            </a:lnSpc>
            <a:spcBef>
              <a:spcPct val="0"/>
            </a:spcBef>
            <a:spcAft>
              <a:spcPct val="20000"/>
            </a:spcAft>
            <a:buChar char="•"/>
          </a:pPr>
          <a:r>
            <a:rPr lang="en-US" sz="1500" kern="1200" dirty="0"/>
            <a:t>Not seeking additional support or transferring a case when you need to</a:t>
          </a:r>
        </a:p>
      </dsp:txBody>
      <dsp:txXfrm>
        <a:off x="0" y="2670477"/>
        <a:ext cx="6263640" cy="521122"/>
      </dsp:txXfrm>
    </dsp:sp>
    <dsp:sp modelId="{AC737F6B-92DB-480E-A261-9ED032441ABD}">
      <dsp:nvSpPr>
        <dsp:cNvPr id="0" name=""/>
        <dsp:cNvSpPr/>
      </dsp:nvSpPr>
      <dsp:spPr>
        <a:xfrm>
          <a:off x="0" y="3191600"/>
          <a:ext cx="6263640" cy="455715"/>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b="1" kern="1200"/>
            <a:t>DUAL- RELATIONSHIPS</a:t>
          </a:r>
          <a:endParaRPr lang="en-US" sz="1900" kern="1200"/>
        </a:p>
      </dsp:txBody>
      <dsp:txXfrm>
        <a:off x="22246" y="3213846"/>
        <a:ext cx="6219148" cy="411223"/>
      </dsp:txXfrm>
    </dsp:sp>
    <dsp:sp modelId="{6DB13177-8E7F-47B0-992F-C96F5EE1FC65}">
      <dsp:nvSpPr>
        <dsp:cNvPr id="0" name=""/>
        <dsp:cNvSpPr/>
      </dsp:nvSpPr>
      <dsp:spPr>
        <a:xfrm>
          <a:off x="0" y="3647315"/>
          <a:ext cx="6263640" cy="72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kern="1200" dirty="0"/>
            <a:t>Seeing children outside of work</a:t>
          </a:r>
          <a:endParaRPr lang="en-US" sz="1500" kern="1200" dirty="0"/>
        </a:p>
        <a:p>
          <a:pPr marL="114300" lvl="1" indent="-114300" algn="l" defTabSz="666750">
            <a:lnSpc>
              <a:spcPct val="90000"/>
            </a:lnSpc>
            <a:spcBef>
              <a:spcPct val="0"/>
            </a:spcBef>
            <a:spcAft>
              <a:spcPct val="20000"/>
            </a:spcAft>
            <a:buChar char="•"/>
          </a:pPr>
          <a:r>
            <a:rPr lang="en-GB" sz="1500" kern="1200"/>
            <a:t>Friendships, romantic relationships, social media, neighbours, friends, connected within local community</a:t>
          </a:r>
          <a:endParaRPr lang="en-US" sz="1500" kern="1200"/>
        </a:p>
      </dsp:txBody>
      <dsp:txXfrm>
        <a:off x="0" y="3647315"/>
        <a:ext cx="6263640" cy="727605"/>
      </dsp:txXfrm>
    </dsp:sp>
    <dsp:sp modelId="{93A01BD1-E957-4225-BB03-2BA6002CB18D}">
      <dsp:nvSpPr>
        <dsp:cNvPr id="0" name=""/>
        <dsp:cNvSpPr/>
      </dsp:nvSpPr>
      <dsp:spPr>
        <a:xfrm>
          <a:off x="0" y="4374920"/>
          <a:ext cx="6263640" cy="45571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b="1" kern="1200"/>
            <a:t>FITNESS TO PRACTICE</a:t>
          </a:r>
          <a:endParaRPr lang="en-US" sz="1900" kern="1200"/>
        </a:p>
      </dsp:txBody>
      <dsp:txXfrm>
        <a:off x="22246" y="4397166"/>
        <a:ext cx="6219148" cy="411223"/>
      </dsp:txXfrm>
    </dsp:sp>
    <dsp:sp modelId="{31A9E849-8D9E-419C-962C-D56399390991}">
      <dsp:nvSpPr>
        <dsp:cNvPr id="0" name=""/>
        <dsp:cNvSpPr/>
      </dsp:nvSpPr>
      <dsp:spPr>
        <a:xfrm>
          <a:off x="0" y="4830635"/>
          <a:ext cx="6263640" cy="471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kern="1200" dirty="0"/>
            <a:t>Potential impact of our own emotional wellbeing and mental health upon child</a:t>
          </a:r>
          <a:endParaRPr lang="en-US" sz="1500" kern="1200" dirty="0"/>
        </a:p>
      </dsp:txBody>
      <dsp:txXfrm>
        <a:off x="0" y="4830635"/>
        <a:ext cx="6263640" cy="4719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5B45DC-E63A-4056-8F9F-8E8F90BA7658}">
      <dsp:nvSpPr>
        <dsp:cNvPr id="0" name=""/>
        <dsp:cNvSpPr/>
      </dsp:nvSpPr>
      <dsp:spPr>
        <a:xfrm>
          <a:off x="0" y="60511"/>
          <a:ext cx="6263640" cy="50368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b="1" kern="1200"/>
            <a:t>SECRETIVE / SELECTIVE BEHAVIOUR</a:t>
          </a:r>
          <a:endParaRPr lang="en-US" sz="2100" kern="1200"/>
        </a:p>
      </dsp:txBody>
      <dsp:txXfrm>
        <a:off x="24588" y="85099"/>
        <a:ext cx="6214464" cy="454509"/>
      </dsp:txXfrm>
    </dsp:sp>
    <dsp:sp modelId="{CF112694-6CFE-4EB1-B1AE-610122BC4103}">
      <dsp:nvSpPr>
        <dsp:cNvPr id="0" name=""/>
        <dsp:cNvSpPr/>
      </dsp:nvSpPr>
      <dsp:spPr>
        <a:xfrm>
          <a:off x="0" y="564196"/>
          <a:ext cx="6263640" cy="1065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GB" sz="1600" kern="1200" dirty="0"/>
            <a:t>Only reporting certain aspects of a child’s behaviours (e.g., paint in a positive light)</a:t>
          </a:r>
          <a:endParaRPr lang="en-US" sz="1600" kern="1200" dirty="0"/>
        </a:p>
        <a:p>
          <a:pPr marL="171450" lvl="1" indent="-171450" algn="l" defTabSz="711200">
            <a:lnSpc>
              <a:spcPct val="90000"/>
            </a:lnSpc>
            <a:spcBef>
              <a:spcPct val="0"/>
            </a:spcBef>
            <a:spcAft>
              <a:spcPct val="20000"/>
            </a:spcAft>
            <a:buChar char="•"/>
          </a:pPr>
          <a:r>
            <a:rPr lang="en-GB" sz="1600" kern="1200"/>
            <a:t>Not discussing aspects of the work with others</a:t>
          </a:r>
          <a:endParaRPr lang="en-US" sz="1600" kern="1200"/>
        </a:p>
        <a:p>
          <a:pPr marL="171450" lvl="1" indent="-171450" algn="l" defTabSz="711200">
            <a:lnSpc>
              <a:spcPct val="90000"/>
            </a:lnSpc>
            <a:spcBef>
              <a:spcPct val="0"/>
            </a:spcBef>
            <a:spcAft>
              <a:spcPct val="20000"/>
            </a:spcAft>
            <a:buChar char="•"/>
          </a:pPr>
          <a:r>
            <a:rPr lang="en-GB" sz="1600" kern="1200"/>
            <a:t>Intentionally keeping aspects of the relationship secret from others</a:t>
          </a:r>
          <a:endParaRPr lang="en-US" sz="1600" kern="1200"/>
        </a:p>
      </dsp:txBody>
      <dsp:txXfrm>
        <a:off x="0" y="564196"/>
        <a:ext cx="6263640" cy="1065015"/>
      </dsp:txXfrm>
    </dsp:sp>
    <dsp:sp modelId="{77E438C9-4DAB-4AB8-9A1D-2ECC323947B5}">
      <dsp:nvSpPr>
        <dsp:cNvPr id="0" name=""/>
        <dsp:cNvSpPr/>
      </dsp:nvSpPr>
      <dsp:spPr>
        <a:xfrm>
          <a:off x="0" y="1629211"/>
          <a:ext cx="6263640" cy="503685"/>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b="1" kern="1200"/>
            <a:t>“SPECIAL TREATMENT”</a:t>
          </a:r>
          <a:endParaRPr lang="en-US" sz="2100" kern="1200"/>
        </a:p>
      </dsp:txBody>
      <dsp:txXfrm>
        <a:off x="24588" y="1653799"/>
        <a:ext cx="6214464" cy="454509"/>
      </dsp:txXfrm>
    </dsp:sp>
    <dsp:sp modelId="{9B731ABA-0518-4648-8966-29CA9404DED3}">
      <dsp:nvSpPr>
        <dsp:cNvPr id="0" name=""/>
        <dsp:cNvSpPr/>
      </dsp:nvSpPr>
      <dsp:spPr>
        <a:xfrm>
          <a:off x="0" y="2132896"/>
          <a:ext cx="6263640" cy="782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GB" sz="1600" kern="1200" dirty="0"/>
            <a:t>Proving preferential treatment / going the ‘extra mile’ for some children</a:t>
          </a:r>
          <a:endParaRPr lang="en-US" sz="1600" kern="1200" dirty="0"/>
        </a:p>
        <a:p>
          <a:pPr marL="171450" lvl="1" indent="-171450" algn="l" defTabSz="711200">
            <a:lnSpc>
              <a:spcPct val="90000"/>
            </a:lnSpc>
            <a:spcBef>
              <a:spcPct val="0"/>
            </a:spcBef>
            <a:spcAft>
              <a:spcPct val="20000"/>
            </a:spcAft>
            <a:buChar char="•"/>
          </a:pPr>
          <a:r>
            <a:rPr lang="en-GB" sz="1600" kern="1200" dirty="0"/>
            <a:t>Conversely, withholding treatment from less likeable children</a:t>
          </a:r>
          <a:endParaRPr lang="en-US" sz="1600" kern="1200" dirty="0"/>
        </a:p>
      </dsp:txBody>
      <dsp:txXfrm>
        <a:off x="0" y="2132896"/>
        <a:ext cx="6263640" cy="782460"/>
      </dsp:txXfrm>
    </dsp:sp>
    <dsp:sp modelId="{79CC25F3-C095-49AB-8250-A8B160ED36BD}">
      <dsp:nvSpPr>
        <dsp:cNvPr id="0" name=""/>
        <dsp:cNvSpPr/>
      </dsp:nvSpPr>
      <dsp:spPr>
        <a:xfrm>
          <a:off x="0" y="2915356"/>
          <a:ext cx="6263640" cy="503685"/>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b="1" kern="1200"/>
            <a:t>CONSISTENCY AND SERVICE OBLIGATIONS</a:t>
          </a:r>
          <a:endParaRPr lang="en-US" sz="2100" kern="1200"/>
        </a:p>
      </dsp:txBody>
      <dsp:txXfrm>
        <a:off x="24588" y="2939944"/>
        <a:ext cx="6214464" cy="454509"/>
      </dsp:txXfrm>
    </dsp:sp>
    <dsp:sp modelId="{48C6B1D3-A083-44AC-B885-93340F87EB5C}">
      <dsp:nvSpPr>
        <dsp:cNvPr id="0" name=""/>
        <dsp:cNvSpPr/>
      </dsp:nvSpPr>
      <dsp:spPr>
        <a:xfrm>
          <a:off x="0" y="3419041"/>
          <a:ext cx="6263640" cy="782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6670" rIns="149352" bIns="26670" numCol="1" spcCol="1270" anchor="t" anchorCtr="0">
          <a:noAutofit/>
        </a:bodyPr>
        <a:lstStyle/>
        <a:p>
          <a:pPr marL="171450" lvl="1" indent="-171450" algn="l" defTabSz="711200">
            <a:lnSpc>
              <a:spcPct val="90000"/>
            </a:lnSpc>
            <a:spcBef>
              <a:spcPct val="0"/>
            </a:spcBef>
            <a:spcAft>
              <a:spcPct val="20000"/>
            </a:spcAft>
            <a:buChar char="•"/>
          </a:pPr>
          <a:endParaRPr lang="en-US" sz="1600" kern="1200" dirty="0"/>
        </a:p>
        <a:p>
          <a:pPr marL="171450" lvl="1" indent="-171450" algn="l" defTabSz="711200">
            <a:lnSpc>
              <a:spcPct val="90000"/>
            </a:lnSpc>
            <a:spcBef>
              <a:spcPct val="0"/>
            </a:spcBef>
            <a:spcAft>
              <a:spcPct val="20000"/>
            </a:spcAft>
            <a:buChar char="•"/>
          </a:pPr>
          <a:r>
            <a:rPr lang="en-GB" sz="1600" kern="1200" dirty="0"/>
            <a:t>Appointment frequency – who in your caseload do you want to see more / less of, what does this say about your boundaries with both? </a:t>
          </a:r>
          <a:endParaRPr lang="en-US" sz="1600" kern="1200" dirty="0"/>
        </a:p>
      </dsp:txBody>
      <dsp:txXfrm>
        <a:off x="0" y="3419041"/>
        <a:ext cx="6263640" cy="782460"/>
      </dsp:txXfrm>
    </dsp:sp>
    <dsp:sp modelId="{AD85095C-53B7-4A8B-93EC-EB5CEA2A04E4}">
      <dsp:nvSpPr>
        <dsp:cNvPr id="0" name=""/>
        <dsp:cNvSpPr/>
      </dsp:nvSpPr>
      <dsp:spPr>
        <a:xfrm>
          <a:off x="0" y="4201501"/>
          <a:ext cx="6263640" cy="50368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b="1" kern="1200"/>
            <a:t>“RESCUING”</a:t>
          </a:r>
          <a:endParaRPr lang="en-US" sz="2100" kern="1200"/>
        </a:p>
      </dsp:txBody>
      <dsp:txXfrm>
        <a:off x="24588" y="4226089"/>
        <a:ext cx="6214464" cy="454509"/>
      </dsp:txXfrm>
    </dsp:sp>
    <dsp:sp modelId="{16844F58-3604-422A-8E15-6153FF6EADF3}">
      <dsp:nvSpPr>
        <dsp:cNvPr id="0" name=""/>
        <dsp:cNvSpPr/>
      </dsp:nvSpPr>
      <dsp:spPr>
        <a:xfrm>
          <a:off x="0" y="4705186"/>
          <a:ext cx="6263640"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GB" sz="1600" kern="1200"/>
            <a:t>Feeling pulled into ‘rescuing’ certain client – removing autonomy and choice, disempowering, gratifying own needs to feel powerful and competent. </a:t>
          </a:r>
          <a:endParaRPr lang="en-US" sz="1600" kern="1200"/>
        </a:p>
      </dsp:txBody>
      <dsp:txXfrm>
        <a:off x="0" y="4705186"/>
        <a:ext cx="6263640" cy="7389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A6C2F0-6B3E-430F-BF92-863F927EF86F}">
      <dsp:nvSpPr>
        <dsp:cNvPr id="0" name=""/>
        <dsp:cNvSpPr/>
      </dsp:nvSpPr>
      <dsp:spPr>
        <a:xfrm>
          <a:off x="0" y="0"/>
          <a:ext cx="6713552"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CBD3AB04-EA8A-41AB-9F7A-7CD16BD817E1}">
      <dsp:nvSpPr>
        <dsp:cNvPr id="0" name=""/>
        <dsp:cNvSpPr/>
      </dsp:nvSpPr>
      <dsp:spPr>
        <a:xfrm>
          <a:off x="0" y="0"/>
          <a:ext cx="6713552" cy="4119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GB" sz="3600" kern="1200" dirty="0">
              <a:latin typeface="Arial" panose="020B0604020202020204" pitchFamily="34" charset="0"/>
              <a:cs typeface="Arial" panose="020B0604020202020204" pitchFamily="34" charset="0"/>
            </a:rPr>
            <a:t>Small stuff matters and you can drift towards professional misconduct. Serious boundary violations tend to occur less often as ‘one off’ events, and more frequently after a process of gradual boundary erosion over time. </a:t>
          </a:r>
          <a:endParaRPr lang="en-US" sz="3600" kern="1200" dirty="0">
            <a:latin typeface="Arial" panose="020B0604020202020204" pitchFamily="34" charset="0"/>
            <a:cs typeface="Arial" panose="020B0604020202020204" pitchFamily="34" charset="0"/>
          </a:endParaRPr>
        </a:p>
      </dsp:txBody>
      <dsp:txXfrm>
        <a:off x="0" y="0"/>
        <a:ext cx="6713552" cy="41191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C3B7AF-BE09-45D1-AD48-D5DFB43A71F5}">
      <dsp:nvSpPr>
        <dsp:cNvPr id="0" name=""/>
        <dsp:cNvSpPr/>
      </dsp:nvSpPr>
      <dsp:spPr>
        <a:xfrm>
          <a:off x="0" y="102913"/>
          <a:ext cx="10673316" cy="87395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1" kern="1200" dirty="0"/>
            <a:t>BUT organisational / systemic factors can also play a role, e.g.</a:t>
          </a:r>
          <a:endParaRPr lang="en-US" sz="2200" kern="1200" dirty="0"/>
        </a:p>
      </dsp:txBody>
      <dsp:txXfrm>
        <a:off x="42663" y="145576"/>
        <a:ext cx="10587990" cy="788627"/>
      </dsp:txXfrm>
    </dsp:sp>
    <dsp:sp modelId="{CE455E2D-7096-4082-BCCA-D25F898854B7}">
      <dsp:nvSpPr>
        <dsp:cNvPr id="0" name=""/>
        <dsp:cNvSpPr/>
      </dsp:nvSpPr>
      <dsp:spPr>
        <a:xfrm>
          <a:off x="0" y="976866"/>
          <a:ext cx="10673316" cy="1912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878"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GB" sz="1700" kern="1200"/>
            <a:t>Winterbourne “"A culture of ill-treatment developed” </a:t>
          </a:r>
          <a:endParaRPr lang="en-US" sz="1700" kern="1200"/>
        </a:p>
        <a:p>
          <a:pPr marL="171450" lvl="1" indent="-171450" algn="l" defTabSz="755650">
            <a:lnSpc>
              <a:spcPct val="90000"/>
            </a:lnSpc>
            <a:spcBef>
              <a:spcPct val="0"/>
            </a:spcBef>
            <a:spcAft>
              <a:spcPct val="20000"/>
            </a:spcAft>
            <a:buChar char="•"/>
          </a:pPr>
          <a:r>
            <a:rPr lang="en-GB" sz="1700" kern="1200"/>
            <a:t>Managers and regulators bear a responsibility for creating and sustaining the professional cultures within which boundary violations occur (Council for Healthcare Regulatory Excellence, 2007)</a:t>
          </a:r>
          <a:endParaRPr lang="en-US" sz="1700" kern="1200"/>
        </a:p>
        <a:p>
          <a:pPr marL="171450" lvl="1" indent="-171450" algn="l" defTabSz="755650">
            <a:lnSpc>
              <a:spcPct val="90000"/>
            </a:lnSpc>
            <a:spcBef>
              <a:spcPct val="0"/>
            </a:spcBef>
            <a:spcAft>
              <a:spcPct val="20000"/>
            </a:spcAft>
            <a:buChar char="•"/>
          </a:pPr>
          <a:r>
            <a:rPr lang="en-GB" sz="1700" kern="1200"/>
            <a:t>Rather than a simple ‘bad apple’ model, an alternative view is that all practitioners should be aware of their ‘trouble spots’ around boundary issues. (Council for Healthcare Regulatory Excellence, 2007)</a:t>
          </a:r>
          <a:endParaRPr lang="en-US" sz="1700" kern="1200"/>
        </a:p>
        <a:p>
          <a:pPr marL="171450" lvl="1" indent="-171450" algn="l" defTabSz="755650">
            <a:lnSpc>
              <a:spcPct val="90000"/>
            </a:lnSpc>
            <a:spcBef>
              <a:spcPct val="0"/>
            </a:spcBef>
            <a:spcAft>
              <a:spcPct val="20000"/>
            </a:spcAft>
            <a:buChar char="•"/>
          </a:pPr>
          <a:r>
            <a:rPr lang="en-GB" sz="1700" kern="1200"/>
            <a:t>Ethical engagement- how often are professional boundary dilemmas regularly discussed &amp; addressed as part of everyday practice within teams / services?</a:t>
          </a:r>
          <a:endParaRPr lang="en-US" sz="1700" kern="1200"/>
        </a:p>
      </dsp:txBody>
      <dsp:txXfrm>
        <a:off x="0" y="976866"/>
        <a:ext cx="10673316" cy="1912680"/>
      </dsp:txXfrm>
    </dsp:sp>
    <dsp:sp modelId="{BF97D64A-8E10-416D-A67D-46CF6517B1C6}">
      <dsp:nvSpPr>
        <dsp:cNvPr id="0" name=""/>
        <dsp:cNvSpPr/>
      </dsp:nvSpPr>
      <dsp:spPr>
        <a:xfrm>
          <a:off x="0" y="2889547"/>
          <a:ext cx="10673316" cy="87395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1" kern="1200" dirty="0"/>
            <a:t>Factors that are related to cohorts that could make managing boundaries more challenging or present more dilemmas. </a:t>
          </a:r>
          <a:endParaRPr lang="en-US" sz="2200" kern="1200" dirty="0"/>
        </a:p>
      </dsp:txBody>
      <dsp:txXfrm>
        <a:off x="42663" y="2932210"/>
        <a:ext cx="10587990" cy="788627"/>
      </dsp:txXfrm>
    </dsp:sp>
    <dsp:sp modelId="{CA9D4D92-8D43-47B0-827A-568D65C01B26}">
      <dsp:nvSpPr>
        <dsp:cNvPr id="0" name=""/>
        <dsp:cNvSpPr/>
      </dsp:nvSpPr>
      <dsp:spPr>
        <a:xfrm>
          <a:off x="0" y="3763500"/>
          <a:ext cx="10673316" cy="1730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878"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GB" sz="1700" kern="1200"/>
            <a:t>Being pulled into ‘rescuer’ / ‘persecutor’ / ‘victim’ roles.</a:t>
          </a:r>
          <a:endParaRPr lang="en-US" sz="1700" kern="1200"/>
        </a:p>
        <a:p>
          <a:pPr marL="171450" lvl="1" indent="-171450" algn="l" defTabSz="755650">
            <a:lnSpc>
              <a:spcPct val="90000"/>
            </a:lnSpc>
            <a:spcBef>
              <a:spcPct val="0"/>
            </a:spcBef>
            <a:spcAft>
              <a:spcPct val="20000"/>
            </a:spcAft>
            <a:buChar char="•"/>
          </a:pPr>
          <a:r>
            <a:rPr lang="en-GB" sz="1700" kern="1200"/>
            <a:t>Pressure to perform and ‘get the job done’ </a:t>
          </a:r>
          <a:endParaRPr lang="en-US" sz="1700" kern="1200"/>
        </a:p>
        <a:p>
          <a:pPr marL="171450" lvl="1" indent="-171450" algn="l" defTabSz="755650">
            <a:lnSpc>
              <a:spcPct val="90000"/>
            </a:lnSpc>
            <a:spcBef>
              <a:spcPct val="0"/>
            </a:spcBef>
            <a:spcAft>
              <a:spcPct val="20000"/>
            </a:spcAft>
            <a:buChar char="•"/>
          </a:pPr>
          <a:r>
            <a:rPr lang="en-GB" sz="1700" kern="1200" dirty="0"/>
            <a:t>Pressures to engage child / families who are ‘hard to engage’ </a:t>
          </a:r>
          <a:r>
            <a:rPr lang="en-GB" sz="1700" kern="1200" dirty="0">
              <a:sym typeface="Wingdings" panose="05000000000000000000" pitchFamily="2" charset="2"/>
            </a:rPr>
            <a:t></a:t>
          </a:r>
          <a:r>
            <a:rPr lang="en-GB" sz="1700" kern="1200" dirty="0"/>
            <a:t> “going the extra mile”. </a:t>
          </a:r>
          <a:endParaRPr lang="en-US" sz="1700" kern="1200" dirty="0"/>
        </a:p>
        <a:p>
          <a:pPr marL="171450" lvl="1" indent="-171450" algn="l" defTabSz="755650">
            <a:lnSpc>
              <a:spcPct val="90000"/>
            </a:lnSpc>
            <a:spcBef>
              <a:spcPct val="0"/>
            </a:spcBef>
            <a:spcAft>
              <a:spcPct val="20000"/>
            </a:spcAft>
            <a:buChar char="•"/>
          </a:pPr>
          <a:r>
            <a:rPr lang="en-GB" sz="1700" kern="1200"/>
            <a:t>Very high levels of risk at times - ‘doing what needs to be done to manage this’. </a:t>
          </a:r>
          <a:endParaRPr lang="en-US" sz="1700" kern="1200"/>
        </a:p>
        <a:p>
          <a:pPr marL="171450" lvl="1" indent="-171450" algn="l" defTabSz="755650">
            <a:lnSpc>
              <a:spcPct val="90000"/>
            </a:lnSpc>
            <a:spcBef>
              <a:spcPct val="0"/>
            </a:spcBef>
            <a:spcAft>
              <a:spcPct val="20000"/>
            </a:spcAft>
            <a:buChar char="•"/>
          </a:pPr>
          <a:r>
            <a:rPr lang="en-GB" sz="1700" kern="1200"/>
            <a:t>Sexual exploitation:  Association between CSA and subsequent abuse / challenges in managing close relationships, dynamics and dilemmas, tricky for even the most experienced practitioners. </a:t>
          </a:r>
          <a:endParaRPr lang="en-US" sz="1700" kern="1200"/>
        </a:p>
      </dsp:txBody>
      <dsp:txXfrm>
        <a:off x="0" y="3763500"/>
        <a:ext cx="10673316" cy="17305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DD4709-50B4-4399-AAFB-71C0531F85B3}">
      <dsp:nvSpPr>
        <dsp:cNvPr id="0" name=""/>
        <dsp:cNvSpPr/>
      </dsp:nvSpPr>
      <dsp:spPr>
        <a:xfrm>
          <a:off x="0" y="98153"/>
          <a:ext cx="6263640" cy="124897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Evidence base would suggest effective therapeutic relationships with people who have experienced significant abuse and/or who may be involved in anti-social or offending behaviour require a strong and boundaried attachment relationship between the practitioner and offender. (NOMS &amp; NHS England, 2015).</a:t>
          </a:r>
          <a:endParaRPr lang="en-US" sz="1400" kern="1200"/>
        </a:p>
      </dsp:txBody>
      <dsp:txXfrm>
        <a:off x="60970" y="159123"/>
        <a:ext cx="6141700" cy="1127035"/>
      </dsp:txXfrm>
    </dsp:sp>
    <dsp:sp modelId="{153FFB7F-16DD-480B-B9B3-9B898246EF81}">
      <dsp:nvSpPr>
        <dsp:cNvPr id="0" name=""/>
        <dsp:cNvSpPr/>
      </dsp:nvSpPr>
      <dsp:spPr>
        <a:xfrm>
          <a:off x="0" y="1387448"/>
          <a:ext cx="6263640" cy="1248975"/>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dirty="0"/>
            <a:t>Balance between caring too much or being punitive. Becoming the:</a:t>
          </a:r>
        </a:p>
        <a:p>
          <a:pPr marL="0" lvl="0" indent="0" algn="l" defTabSz="622300">
            <a:lnSpc>
              <a:spcPct val="90000"/>
            </a:lnSpc>
            <a:spcBef>
              <a:spcPct val="0"/>
            </a:spcBef>
            <a:spcAft>
              <a:spcPct val="35000"/>
            </a:spcAft>
            <a:buNone/>
          </a:pPr>
          <a:r>
            <a:rPr lang="en-GB" sz="1400" i="1" kern="1200" dirty="0"/>
            <a:t>“over caring mother” </a:t>
          </a:r>
          <a:endParaRPr lang="en-US" sz="1400" kern="1200" dirty="0"/>
        </a:p>
        <a:p>
          <a:pPr marL="0" lvl="0" indent="0" algn="l" defTabSz="622300">
            <a:lnSpc>
              <a:spcPct val="90000"/>
            </a:lnSpc>
            <a:spcBef>
              <a:spcPct val="0"/>
            </a:spcBef>
            <a:spcAft>
              <a:spcPct val="35000"/>
            </a:spcAft>
            <a:buNone/>
          </a:pPr>
          <a:r>
            <a:rPr lang="en-GB" sz="1400" i="1" kern="1200" dirty="0"/>
            <a:t>“punitive father figure”</a:t>
          </a:r>
          <a:endParaRPr lang="en-US" sz="1400" kern="1200" dirty="0"/>
        </a:p>
        <a:p>
          <a:pPr marL="0" lvl="0" indent="0" algn="l" defTabSz="622300">
            <a:lnSpc>
              <a:spcPct val="90000"/>
            </a:lnSpc>
            <a:spcBef>
              <a:spcPct val="0"/>
            </a:spcBef>
            <a:spcAft>
              <a:spcPct val="35000"/>
            </a:spcAft>
            <a:buNone/>
          </a:pPr>
          <a:r>
            <a:rPr lang="en-GB" sz="1400" i="1" kern="1200" dirty="0"/>
            <a:t>“mates” (esp. for younger staff) </a:t>
          </a:r>
          <a:endParaRPr lang="en-US" sz="1400" kern="1200" dirty="0"/>
        </a:p>
      </dsp:txBody>
      <dsp:txXfrm>
        <a:off x="60970" y="1448418"/>
        <a:ext cx="6141700" cy="1127035"/>
      </dsp:txXfrm>
    </dsp:sp>
    <dsp:sp modelId="{A55C4C8F-D099-4926-8A36-82B2E3895363}">
      <dsp:nvSpPr>
        <dsp:cNvPr id="0" name=""/>
        <dsp:cNvSpPr/>
      </dsp:nvSpPr>
      <dsp:spPr>
        <a:xfrm>
          <a:off x="0" y="2636423"/>
          <a:ext cx="6263640" cy="231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17780" rIns="99568" bIns="17780" numCol="1" spcCol="1270" anchor="t" anchorCtr="0">
          <a:noAutofit/>
        </a:bodyPr>
        <a:lstStyle/>
        <a:p>
          <a:pPr marL="57150" lvl="1" indent="-57150" algn="l" defTabSz="488950">
            <a:lnSpc>
              <a:spcPct val="90000"/>
            </a:lnSpc>
            <a:spcBef>
              <a:spcPct val="0"/>
            </a:spcBef>
            <a:spcAft>
              <a:spcPct val="20000"/>
            </a:spcAft>
            <a:buChar char="•"/>
          </a:pPr>
          <a:endParaRPr lang="en-US" sz="1100" kern="1200" dirty="0"/>
        </a:p>
      </dsp:txBody>
      <dsp:txXfrm>
        <a:off x="0" y="2636423"/>
        <a:ext cx="6263640" cy="231840"/>
      </dsp:txXfrm>
    </dsp:sp>
    <dsp:sp modelId="{4C39328C-9EE5-4F70-B0B0-219A687686FB}">
      <dsp:nvSpPr>
        <dsp:cNvPr id="0" name=""/>
        <dsp:cNvSpPr/>
      </dsp:nvSpPr>
      <dsp:spPr>
        <a:xfrm>
          <a:off x="0" y="2868263"/>
          <a:ext cx="6263640" cy="1248975"/>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dirty="0"/>
            <a:t>Showing you care in a </a:t>
          </a:r>
          <a:r>
            <a:rPr lang="en-GB" sz="1400" kern="1200" dirty="0" err="1"/>
            <a:t>boundaried</a:t>
          </a:r>
          <a:r>
            <a:rPr lang="en-GB" sz="1400" kern="1200" dirty="0"/>
            <a:t> way- all children will challenge boundaries, when this natural tendency is combined with histories of relational trauma and/or exploitation, dynamics can be particularly challenging to manage. </a:t>
          </a:r>
          <a:endParaRPr lang="en-US" sz="1400" kern="1200" dirty="0"/>
        </a:p>
      </dsp:txBody>
      <dsp:txXfrm>
        <a:off x="60970" y="2929233"/>
        <a:ext cx="6141700" cy="1127035"/>
      </dsp:txXfrm>
    </dsp:sp>
    <dsp:sp modelId="{19113AA2-E542-47F8-A826-E1BC4A6E075F}">
      <dsp:nvSpPr>
        <dsp:cNvPr id="0" name=""/>
        <dsp:cNvSpPr/>
      </dsp:nvSpPr>
      <dsp:spPr>
        <a:xfrm>
          <a:off x="0" y="4157559"/>
          <a:ext cx="6263640" cy="124897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Importance of not getting drawn into revealing personal facts as a way to establish intimacy (NOMS &amp; NHS England, 2015). </a:t>
          </a:r>
          <a:endParaRPr lang="en-US" sz="1400" kern="1200"/>
        </a:p>
      </dsp:txBody>
      <dsp:txXfrm>
        <a:off x="60970" y="4218529"/>
        <a:ext cx="6141700" cy="112703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729B4F-E094-459F-9C0B-4574F1E266B3}">
      <dsp:nvSpPr>
        <dsp:cNvPr id="0" name=""/>
        <dsp:cNvSpPr/>
      </dsp:nvSpPr>
      <dsp:spPr>
        <a:xfrm>
          <a:off x="3080" y="13805"/>
          <a:ext cx="2444055" cy="14664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Increased frequency of actual / attempted ‘small’ boundary crossings (by self, or client). </a:t>
          </a:r>
          <a:endParaRPr lang="en-US" sz="1600" kern="1200"/>
        </a:p>
      </dsp:txBody>
      <dsp:txXfrm>
        <a:off x="3080" y="13805"/>
        <a:ext cx="2444055" cy="1466433"/>
      </dsp:txXfrm>
    </dsp:sp>
    <dsp:sp modelId="{A723C848-E7F9-4BA9-9AA7-B2574CF340E9}">
      <dsp:nvSpPr>
        <dsp:cNvPr id="0" name=""/>
        <dsp:cNvSpPr/>
      </dsp:nvSpPr>
      <dsp:spPr>
        <a:xfrm>
          <a:off x="2691541" y="13805"/>
          <a:ext cx="2444055" cy="14664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Case drift- topics of conversation stray frequently / prolonged period off focus of work. </a:t>
          </a:r>
          <a:endParaRPr lang="en-US" sz="1600" kern="1200"/>
        </a:p>
      </dsp:txBody>
      <dsp:txXfrm>
        <a:off x="2691541" y="13805"/>
        <a:ext cx="2444055" cy="1466433"/>
      </dsp:txXfrm>
    </dsp:sp>
    <dsp:sp modelId="{CFA45900-506D-4D36-9794-D3F0001D6079}">
      <dsp:nvSpPr>
        <dsp:cNvPr id="0" name=""/>
        <dsp:cNvSpPr/>
      </dsp:nvSpPr>
      <dsp:spPr>
        <a:xfrm>
          <a:off x="5380002" y="13805"/>
          <a:ext cx="2444055" cy="14664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Keeping secrets with clients or omitting information from colleagues / managers. </a:t>
          </a:r>
          <a:endParaRPr lang="en-US" sz="1600" kern="1200" dirty="0"/>
        </a:p>
      </dsp:txBody>
      <dsp:txXfrm>
        <a:off x="5380002" y="13805"/>
        <a:ext cx="2444055" cy="1466433"/>
      </dsp:txXfrm>
    </dsp:sp>
    <dsp:sp modelId="{68B6C901-BDB6-472F-98CF-ECE82BA8AC7E}">
      <dsp:nvSpPr>
        <dsp:cNvPr id="0" name=""/>
        <dsp:cNvSpPr/>
      </dsp:nvSpPr>
      <dsp:spPr>
        <a:xfrm>
          <a:off x="8068463" y="13805"/>
          <a:ext cx="2444055" cy="14664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Instances of self-disclosure (particularly without reflection / reflexive consideration). </a:t>
          </a:r>
          <a:endParaRPr lang="en-US" sz="1600" kern="1200"/>
        </a:p>
      </dsp:txBody>
      <dsp:txXfrm>
        <a:off x="8068463" y="13805"/>
        <a:ext cx="2444055" cy="1466433"/>
      </dsp:txXfrm>
    </dsp:sp>
    <dsp:sp modelId="{140E3E7B-910D-40EE-AF2D-A3D82960D2C1}">
      <dsp:nvSpPr>
        <dsp:cNvPr id="0" name=""/>
        <dsp:cNvSpPr/>
      </dsp:nvSpPr>
      <dsp:spPr>
        <a:xfrm>
          <a:off x="3080" y="1724644"/>
          <a:ext cx="2444055" cy="14664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Believing that you understand the client better than anyone else / you feel strongly emotionally connected to them. </a:t>
          </a:r>
          <a:endParaRPr lang="en-US" sz="1600" kern="1200"/>
        </a:p>
      </dsp:txBody>
      <dsp:txXfrm>
        <a:off x="3080" y="1724644"/>
        <a:ext cx="2444055" cy="1466433"/>
      </dsp:txXfrm>
    </dsp:sp>
    <dsp:sp modelId="{A01B74D7-D8A7-489C-B1CC-91E91BD07B59}">
      <dsp:nvSpPr>
        <dsp:cNvPr id="0" name=""/>
        <dsp:cNvSpPr/>
      </dsp:nvSpPr>
      <dsp:spPr>
        <a:xfrm>
          <a:off x="2691541" y="1724644"/>
          <a:ext cx="2444055" cy="14664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Discussing issues with clients which are out of your scope of practice. </a:t>
          </a:r>
          <a:endParaRPr lang="en-US" sz="1600" kern="1200"/>
        </a:p>
      </dsp:txBody>
      <dsp:txXfrm>
        <a:off x="2691541" y="1724644"/>
        <a:ext cx="2444055" cy="1466433"/>
      </dsp:txXfrm>
    </dsp:sp>
    <dsp:sp modelId="{971E0FCB-1034-4F77-8702-28F19E7E9600}">
      <dsp:nvSpPr>
        <dsp:cNvPr id="0" name=""/>
        <dsp:cNvSpPr/>
      </dsp:nvSpPr>
      <dsp:spPr>
        <a:xfrm>
          <a:off x="5380002" y="1724644"/>
          <a:ext cx="2444055" cy="14664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Feelings of ‘us vs. everyone else’ </a:t>
          </a:r>
          <a:endParaRPr lang="en-US" sz="1600" kern="1200"/>
        </a:p>
      </dsp:txBody>
      <dsp:txXfrm>
        <a:off x="5380002" y="1724644"/>
        <a:ext cx="2444055" cy="1466433"/>
      </dsp:txXfrm>
    </dsp:sp>
    <dsp:sp modelId="{C0445FEF-26E9-47C2-B4D8-D13BDD28DBC8}">
      <dsp:nvSpPr>
        <dsp:cNvPr id="0" name=""/>
        <dsp:cNvSpPr/>
      </dsp:nvSpPr>
      <dsp:spPr>
        <a:xfrm>
          <a:off x="8068463" y="1724644"/>
          <a:ext cx="2444055" cy="14664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Selective reporting of information, e.g., to colleagues, manager etc. </a:t>
          </a:r>
          <a:endParaRPr lang="en-US" sz="1600" kern="1200"/>
        </a:p>
      </dsp:txBody>
      <dsp:txXfrm>
        <a:off x="8068463" y="1724644"/>
        <a:ext cx="2444055" cy="1466433"/>
      </dsp:txXfrm>
    </dsp:sp>
    <dsp:sp modelId="{C3DD55AC-7CCD-40B3-8DC3-163CD42AF08D}">
      <dsp:nvSpPr>
        <dsp:cNvPr id="0" name=""/>
        <dsp:cNvSpPr/>
      </dsp:nvSpPr>
      <dsp:spPr>
        <a:xfrm>
          <a:off x="3080" y="3435483"/>
          <a:ext cx="2444055" cy="14664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Feeling the urge to ‘rescue’ and ‘fix’ clients, or similarly reject. </a:t>
          </a:r>
          <a:endParaRPr lang="en-US" sz="1600" kern="1200"/>
        </a:p>
      </dsp:txBody>
      <dsp:txXfrm>
        <a:off x="3080" y="3435483"/>
        <a:ext cx="2444055" cy="1466433"/>
      </dsp:txXfrm>
    </dsp:sp>
    <dsp:sp modelId="{B9BDDAA2-1817-49DA-A5EE-A1DBD96BEB8D}">
      <dsp:nvSpPr>
        <dsp:cNvPr id="0" name=""/>
        <dsp:cNvSpPr/>
      </dsp:nvSpPr>
      <dsp:spPr>
        <a:xfrm>
          <a:off x="2691541" y="3435483"/>
          <a:ext cx="2444055" cy="14664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Times when you do things differently with particular client(s), e.g., offer more appointments, greater flexibility, things which for you are out of character. </a:t>
          </a:r>
          <a:endParaRPr lang="en-US" sz="1600" kern="1200"/>
        </a:p>
      </dsp:txBody>
      <dsp:txXfrm>
        <a:off x="2691541" y="3435483"/>
        <a:ext cx="2444055" cy="1466433"/>
      </dsp:txXfrm>
    </dsp:sp>
    <dsp:sp modelId="{E93D9EE7-86A5-4F6F-83A9-66822171C157}">
      <dsp:nvSpPr>
        <dsp:cNvPr id="0" name=""/>
        <dsp:cNvSpPr/>
      </dsp:nvSpPr>
      <dsp:spPr>
        <a:xfrm>
          <a:off x="5380002" y="3435483"/>
          <a:ext cx="2444055" cy="14664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Feeling unable to discuss certain aspects of your work with supervisors / colleagues. </a:t>
          </a:r>
          <a:endParaRPr lang="en-US" sz="1600" kern="1200"/>
        </a:p>
      </dsp:txBody>
      <dsp:txXfrm>
        <a:off x="5380002" y="3435483"/>
        <a:ext cx="2444055" cy="1466433"/>
      </dsp:txXfrm>
    </dsp:sp>
    <dsp:sp modelId="{3B8CBE15-BD7F-4817-A18F-5E1FED01E9B6}">
      <dsp:nvSpPr>
        <dsp:cNvPr id="0" name=""/>
        <dsp:cNvSpPr/>
      </dsp:nvSpPr>
      <dsp:spPr>
        <a:xfrm>
          <a:off x="8068463" y="3435483"/>
          <a:ext cx="2444055" cy="14664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Overly protective or defensive behaviour about the client </a:t>
          </a:r>
          <a:endParaRPr lang="en-US" sz="1600" kern="1200"/>
        </a:p>
      </dsp:txBody>
      <dsp:txXfrm>
        <a:off x="8068463" y="3435483"/>
        <a:ext cx="2444055" cy="146643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855F84C-3C2E-4835-AB56-DE7A78A0B1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dirty="0"/>
              <a:t>Suffolk County Lines Pathfinder 2021</a:t>
            </a:r>
          </a:p>
        </p:txBody>
      </p:sp>
      <p:sp>
        <p:nvSpPr>
          <p:cNvPr id="3" name="Date Placeholder 2">
            <a:extLst>
              <a:ext uri="{FF2B5EF4-FFF2-40B4-BE49-F238E27FC236}">
                <a16:creationId xmlns:a16="http://schemas.microsoft.com/office/drawing/2014/main" id="{64C54819-3D40-49D1-8A35-CBE741567E7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8BC9C2-C90D-4408-8ED8-1283573AEDA8}" type="datetimeFigureOut">
              <a:rPr lang="en-GB" smtClean="0"/>
              <a:t>04/06/2023</a:t>
            </a:fld>
            <a:endParaRPr lang="en-GB" dirty="0"/>
          </a:p>
        </p:txBody>
      </p:sp>
      <p:sp>
        <p:nvSpPr>
          <p:cNvPr id="4" name="Footer Placeholder 3">
            <a:extLst>
              <a:ext uri="{FF2B5EF4-FFF2-40B4-BE49-F238E27FC236}">
                <a16:creationId xmlns:a16="http://schemas.microsoft.com/office/drawing/2014/main" id="{60A1D75A-5610-4E15-9A78-111B7697E8D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06F13706-352C-4657-909A-D278E5F87F5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573916-BD21-496A-8823-91F0F6F3D704}" type="slidenum">
              <a:rPr lang="en-GB" smtClean="0"/>
              <a:t>‹#›</a:t>
            </a:fld>
            <a:endParaRPr lang="en-GB" dirty="0"/>
          </a:p>
        </p:txBody>
      </p:sp>
    </p:spTree>
    <p:extLst>
      <p:ext uri="{BB962C8B-B14F-4D97-AF65-F5344CB8AC3E}">
        <p14:creationId xmlns:p14="http://schemas.microsoft.com/office/powerpoint/2010/main" val="386451183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dirty="0"/>
              <a:t>Suffolk County Lines Pathfinder 2021</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BCA38D-FE3E-4E0E-B427-3D759AF7E5C5}" type="datetimeFigureOut">
              <a:rPr lang="en-GB" smtClean="0"/>
              <a:t>04/06/2023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CE5989-0F62-444D-8E37-9EFC97B7828D}" type="slidenum">
              <a:rPr lang="en-GB" smtClean="0"/>
              <a:t>‹#›</a:t>
            </a:fld>
            <a:endParaRPr lang="en-GB" dirty="0"/>
          </a:p>
        </p:txBody>
      </p:sp>
    </p:spTree>
    <p:extLst>
      <p:ext uri="{BB962C8B-B14F-4D97-AF65-F5344CB8AC3E}">
        <p14:creationId xmlns:p14="http://schemas.microsoft.com/office/powerpoint/2010/main" val="330949206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72655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625854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28914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313869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273532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050908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641915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91169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093275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737787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ED0D6-B1D9-44DC-9C58-B342B99B27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FD3CB83-5E83-4A5B-9A01-3EFDF2975E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DDA8653-DC36-4A8D-8E2C-F57F29FEDC3F}"/>
              </a:ext>
            </a:extLst>
          </p:cNvPr>
          <p:cNvSpPr>
            <a:spLocks noGrp="1"/>
          </p:cNvSpPr>
          <p:nvPr>
            <p:ph type="dt" sz="half" idx="10"/>
          </p:nvPr>
        </p:nvSpPr>
        <p:spPr/>
        <p:txBody>
          <a:bodyPr/>
          <a:lstStyle/>
          <a:p>
            <a:fld id="{D4539AB5-2257-45A9-80CD-51C01EEF7100}" type="datetime1">
              <a:rPr lang="en-GB" smtClean="0"/>
              <a:t>04/06/2023</a:t>
            </a:fld>
            <a:endParaRPr lang="en-GB" dirty="0"/>
          </a:p>
        </p:txBody>
      </p:sp>
      <p:sp>
        <p:nvSpPr>
          <p:cNvPr id="5" name="Footer Placeholder 4">
            <a:extLst>
              <a:ext uri="{FF2B5EF4-FFF2-40B4-BE49-F238E27FC236}">
                <a16:creationId xmlns:a16="http://schemas.microsoft.com/office/drawing/2014/main" id="{65A68432-1EC0-4A80-BEAD-F5F2867B8864}"/>
              </a:ext>
            </a:extLst>
          </p:cNvPr>
          <p:cNvSpPr>
            <a:spLocks noGrp="1"/>
          </p:cNvSpPr>
          <p:nvPr>
            <p:ph type="ftr" sz="quarter" idx="11"/>
          </p:nvPr>
        </p:nvSpPr>
        <p:spPr/>
        <p:txBody>
          <a:bodyPr/>
          <a:lstStyle/>
          <a:p>
            <a:r>
              <a:rPr lang="en-GB"/>
              <a:t>County Lines Pathfinder, Suffolk Youth Justice Service</a:t>
            </a:r>
            <a:endParaRPr lang="en-GB" dirty="0"/>
          </a:p>
        </p:txBody>
      </p:sp>
      <p:sp>
        <p:nvSpPr>
          <p:cNvPr id="6" name="Slide Number Placeholder 5">
            <a:extLst>
              <a:ext uri="{FF2B5EF4-FFF2-40B4-BE49-F238E27FC236}">
                <a16:creationId xmlns:a16="http://schemas.microsoft.com/office/drawing/2014/main" id="{5FB0C2AE-673E-49B8-AD15-EFB61118EC17}"/>
              </a:ext>
            </a:extLst>
          </p:cNvPr>
          <p:cNvSpPr>
            <a:spLocks noGrp="1"/>
          </p:cNvSpPr>
          <p:nvPr>
            <p:ph type="sldNum" sz="quarter" idx="12"/>
          </p:nvPr>
        </p:nvSpPr>
        <p:spPr/>
        <p:txBody>
          <a:bodyPr/>
          <a:lstStyle/>
          <a:p>
            <a:fld id="{58400841-658E-4F7B-AC61-BF593FEF122C}" type="slidenum">
              <a:rPr lang="en-GB" smtClean="0"/>
              <a:t>‹#›</a:t>
            </a:fld>
            <a:endParaRPr lang="en-GB" dirty="0"/>
          </a:p>
        </p:txBody>
      </p:sp>
    </p:spTree>
    <p:extLst>
      <p:ext uri="{BB962C8B-B14F-4D97-AF65-F5344CB8AC3E}">
        <p14:creationId xmlns:p14="http://schemas.microsoft.com/office/powerpoint/2010/main" val="1256611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579E0-0AD0-4219-8620-6E44CB529F7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1B6D99-60F8-4BC3-9461-4D1DD4ED8C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F7A19B-ED82-4B92-A683-1705EF93C2A6}"/>
              </a:ext>
            </a:extLst>
          </p:cNvPr>
          <p:cNvSpPr>
            <a:spLocks noGrp="1"/>
          </p:cNvSpPr>
          <p:nvPr>
            <p:ph type="dt" sz="half" idx="10"/>
          </p:nvPr>
        </p:nvSpPr>
        <p:spPr/>
        <p:txBody>
          <a:bodyPr/>
          <a:lstStyle/>
          <a:p>
            <a:fld id="{0E74CB7A-9C30-4A31-9650-B1EB972D5BE2}" type="datetime1">
              <a:rPr lang="en-GB" smtClean="0"/>
              <a:t>04/06/2023</a:t>
            </a:fld>
            <a:endParaRPr lang="en-GB" dirty="0"/>
          </a:p>
        </p:txBody>
      </p:sp>
      <p:sp>
        <p:nvSpPr>
          <p:cNvPr id="5" name="Footer Placeholder 4">
            <a:extLst>
              <a:ext uri="{FF2B5EF4-FFF2-40B4-BE49-F238E27FC236}">
                <a16:creationId xmlns:a16="http://schemas.microsoft.com/office/drawing/2014/main" id="{9C7B2CFA-711B-4396-BA26-E51953978B0C}"/>
              </a:ext>
            </a:extLst>
          </p:cNvPr>
          <p:cNvSpPr>
            <a:spLocks noGrp="1"/>
          </p:cNvSpPr>
          <p:nvPr>
            <p:ph type="ftr" sz="quarter" idx="11"/>
          </p:nvPr>
        </p:nvSpPr>
        <p:spPr/>
        <p:txBody>
          <a:bodyPr/>
          <a:lstStyle/>
          <a:p>
            <a:r>
              <a:rPr lang="en-GB"/>
              <a:t>County Lines Pathfinder, Suffolk Youth Justice Service</a:t>
            </a:r>
            <a:endParaRPr lang="en-GB" dirty="0"/>
          </a:p>
        </p:txBody>
      </p:sp>
      <p:sp>
        <p:nvSpPr>
          <p:cNvPr id="6" name="Slide Number Placeholder 5">
            <a:extLst>
              <a:ext uri="{FF2B5EF4-FFF2-40B4-BE49-F238E27FC236}">
                <a16:creationId xmlns:a16="http://schemas.microsoft.com/office/drawing/2014/main" id="{5FC89B40-63D4-4203-93E5-929B4F6444EF}"/>
              </a:ext>
            </a:extLst>
          </p:cNvPr>
          <p:cNvSpPr>
            <a:spLocks noGrp="1"/>
          </p:cNvSpPr>
          <p:nvPr>
            <p:ph type="sldNum" sz="quarter" idx="12"/>
          </p:nvPr>
        </p:nvSpPr>
        <p:spPr/>
        <p:txBody>
          <a:bodyPr/>
          <a:lstStyle/>
          <a:p>
            <a:fld id="{58400841-658E-4F7B-AC61-BF593FEF122C}" type="slidenum">
              <a:rPr lang="en-GB" smtClean="0"/>
              <a:t>‹#›</a:t>
            </a:fld>
            <a:endParaRPr lang="en-GB" dirty="0"/>
          </a:p>
        </p:txBody>
      </p:sp>
    </p:spTree>
    <p:extLst>
      <p:ext uri="{BB962C8B-B14F-4D97-AF65-F5344CB8AC3E}">
        <p14:creationId xmlns:p14="http://schemas.microsoft.com/office/powerpoint/2010/main" val="2917738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F46B3B-53BF-4464-B480-F5FC4883A3A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72D12F-7D77-46C7-8F39-4C517C6C49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F011F4-523B-42AE-87D6-77DEC3870DB9}"/>
              </a:ext>
            </a:extLst>
          </p:cNvPr>
          <p:cNvSpPr>
            <a:spLocks noGrp="1"/>
          </p:cNvSpPr>
          <p:nvPr>
            <p:ph type="dt" sz="half" idx="10"/>
          </p:nvPr>
        </p:nvSpPr>
        <p:spPr/>
        <p:txBody>
          <a:bodyPr/>
          <a:lstStyle/>
          <a:p>
            <a:fld id="{D0EC63C6-F3E3-49BC-BDFA-6F1943FAB8D8}" type="datetime1">
              <a:rPr lang="en-GB" smtClean="0"/>
              <a:t>04/06/2023</a:t>
            </a:fld>
            <a:endParaRPr lang="en-GB" dirty="0"/>
          </a:p>
        </p:txBody>
      </p:sp>
      <p:sp>
        <p:nvSpPr>
          <p:cNvPr id="5" name="Footer Placeholder 4">
            <a:extLst>
              <a:ext uri="{FF2B5EF4-FFF2-40B4-BE49-F238E27FC236}">
                <a16:creationId xmlns:a16="http://schemas.microsoft.com/office/drawing/2014/main" id="{999AD2E2-05D7-4C93-8C23-ED2C55536BC5}"/>
              </a:ext>
            </a:extLst>
          </p:cNvPr>
          <p:cNvSpPr>
            <a:spLocks noGrp="1"/>
          </p:cNvSpPr>
          <p:nvPr>
            <p:ph type="ftr" sz="quarter" idx="11"/>
          </p:nvPr>
        </p:nvSpPr>
        <p:spPr/>
        <p:txBody>
          <a:bodyPr/>
          <a:lstStyle/>
          <a:p>
            <a:r>
              <a:rPr lang="en-GB"/>
              <a:t>County Lines Pathfinder, Suffolk Youth Justice Service</a:t>
            </a:r>
            <a:endParaRPr lang="en-GB" dirty="0"/>
          </a:p>
        </p:txBody>
      </p:sp>
      <p:sp>
        <p:nvSpPr>
          <p:cNvPr id="6" name="Slide Number Placeholder 5">
            <a:extLst>
              <a:ext uri="{FF2B5EF4-FFF2-40B4-BE49-F238E27FC236}">
                <a16:creationId xmlns:a16="http://schemas.microsoft.com/office/drawing/2014/main" id="{C881057E-4D06-4E64-894B-5D6B4487FED0}"/>
              </a:ext>
            </a:extLst>
          </p:cNvPr>
          <p:cNvSpPr>
            <a:spLocks noGrp="1"/>
          </p:cNvSpPr>
          <p:nvPr>
            <p:ph type="sldNum" sz="quarter" idx="12"/>
          </p:nvPr>
        </p:nvSpPr>
        <p:spPr/>
        <p:txBody>
          <a:bodyPr/>
          <a:lstStyle/>
          <a:p>
            <a:fld id="{58400841-658E-4F7B-AC61-BF593FEF122C}" type="slidenum">
              <a:rPr lang="en-GB" smtClean="0"/>
              <a:t>‹#›</a:t>
            </a:fld>
            <a:endParaRPr lang="en-GB" dirty="0"/>
          </a:p>
        </p:txBody>
      </p:sp>
    </p:spTree>
    <p:extLst>
      <p:ext uri="{BB962C8B-B14F-4D97-AF65-F5344CB8AC3E}">
        <p14:creationId xmlns:p14="http://schemas.microsoft.com/office/powerpoint/2010/main" val="708488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6670C-469D-4709-867F-5792BCCE41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F7C93C-FFBF-408B-954C-EC51398B5B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7156F8-3A86-4C38-B688-E49B707BCA3A}"/>
              </a:ext>
            </a:extLst>
          </p:cNvPr>
          <p:cNvSpPr>
            <a:spLocks noGrp="1"/>
          </p:cNvSpPr>
          <p:nvPr>
            <p:ph type="dt" sz="half" idx="10"/>
          </p:nvPr>
        </p:nvSpPr>
        <p:spPr/>
        <p:txBody>
          <a:bodyPr/>
          <a:lstStyle/>
          <a:p>
            <a:fld id="{3A1C45C8-E464-4E6C-877C-A55477E8FE76}" type="datetime1">
              <a:rPr lang="en-GB" smtClean="0"/>
              <a:t>04/06/2023</a:t>
            </a:fld>
            <a:endParaRPr lang="en-GB" dirty="0"/>
          </a:p>
        </p:txBody>
      </p:sp>
      <p:sp>
        <p:nvSpPr>
          <p:cNvPr id="5" name="Footer Placeholder 4">
            <a:extLst>
              <a:ext uri="{FF2B5EF4-FFF2-40B4-BE49-F238E27FC236}">
                <a16:creationId xmlns:a16="http://schemas.microsoft.com/office/drawing/2014/main" id="{797F1C9E-E5C3-4023-B12A-E5238309992F}"/>
              </a:ext>
            </a:extLst>
          </p:cNvPr>
          <p:cNvSpPr>
            <a:spLocks noGrp="1"/>
          </p:cNvSpPr>
          <p:nvPr>
            <p:ph type="ftr" sz="quarter" idx="11"/>
          </p:nvPr>
        </p:nvSpPr>
        <p:spPr/>
        <p:txBody>
          <a:bodyPr/>
          <a:lstStyle/>
          <a:p>
            <a:r>
              <a:rPr lang="en-GB"/>
              <a:t>County Lines Pathfinder, Suffolk Youth Justice Service</a:t>
            </a:r>
            <a:endParaRPr lang="en-GB" dirty="0"/>
          </a:p>
        </p:txBody>
      </p:sp>
      <p:sp>
        <p:nvSpPr>
          <p:cNvPr id="6" name="Slide Number Placeholder 5">
            <a:extLst>
              <a:ext uri="{FF2B5EF4-FFF2-40B4-BE49-F238E27FC236}">
                <a16:creationId xmlns:a16="http://schemas.microsoft.com/office/drawing/2014/main" id="{16FC0712-1C6E-45A6-BDE1-F8FFEB72ED84}"/>
              </a:ext>
            </a:extLst>
          </p:cNvPr>
          <p:cNvSpPr>
            <a:spLocks noGrp="1"/>
          </p:cNvSpPr>
          <p:nvPr>
            <p:ph type="sldNum" sz="quarter" idx="12"/>
          </p:nvPr>
        </p:nvSpPr>
        <p:spPr/>
        <p:txBody>
          <a:bodyPr/>
          <a:lstStyle/>
          <a:p>
            <a:fld id="{58400841-658E-4F7B-AC61-BF593FEF122C}" type="slidenum">
              <a:rPr lang="en-GB" smtClean="0"/>
              <a:t>‹#›</a:t>
            </a:fld>
            <a:endParaRPr lang="en-GB" dirty="0"/>
          </a:p>
        </p:txBody>
      </p:sp>
    </p:spTree>
    <p:extLst>
      <p:ext uri="{BB962C8B-B14F-4D97-AF65-F5344CB8AC3E}">
        <p14:creationId xmlns:p14="http://schemas.microsoft.com/office/powerpoint/2010/main" val="878365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A5A3E-05D5-4EE8-93A4-9ECA50D90B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20BB811-08AF-4327-8E4D-3B22CDED02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8D259B-3839-468D-8802-7224DCE4D3EF}"/>
              </a:ext>
            </a:extLst>
          </p:cNvPr>
          <p:cNvSpPr>
            <a:spLocks noGrp="1"/>
          </p:cNvSpPr>
          <p:nvPr>
            <p:ph type="dt" sz="half" idx="10"/>
          </p:nvPr>
        </p:nvSpPr>
        <p:spPr/>
        <p:txBody>
          <a:bodyPr/>
          <a:lstStyle/>
          <a:p>
            <a:fld id="{FA2607EE-2620-41D9-86BB-3A26A2DA53CE}" type="datetime1">
              <a:rPr lang="en-GB" smtClean="0"/>
              <a:t>04/06/2023</a:t>
            </a:fld>
            <a:endParaRPr lang="en-GB" dirty="0"/>
          </a:p>
        </p:txBody>
      </p:sp>
      <p:sp>
        <p:nvSpPr>
          <p:cNvPr id="5" name="Footer Placeholder 4">
            <a:extLst>
              <a:ext uri="{FF2B5EF4-FFF2-40B4-BE49-F238E27FC236}">
                <a16:creationId xmlns:a16="http://schemas.microsoft.com/office/drawing/2014/main" id="{9577B879-9E0F-432B-8FAD-89FB68FAEC21}"/>
              </a:ext>
            </a:extLst>
          </p:cNvPr>
          <p:cNvSpPr>
            <a:spLocks noGrp="1"/>
          </p:cNvSpPr>
          <p:nvPr>
            <p:ph type="ftr" sz="quarter" idx="11"/>
          </p:nvPr>
        </p:nvSpPr>
        <p:spPr/>
        <p:txBody>
          <a:bodyPr/>
          <a:lstStyle/>
          <a:p>
            <a:r>
              <a:rPr lang="en-GB"/>
              <a:t>County Lines Pathfinder, Suffolk Youth Justice Service</a:t>
            </a:r>
            <a:endParaRPr lang="en-GB" dirty="0"/>
          </a:p>
        </p:txBody>
      </p:sp>
      <p:sp>
        <p:nvSpPr>
          <p:cNvPr id="6" name="Slide Number Placeholder 5">
            <a:extLst>
              <a:ext uri="{FF2B5EF4-FFF2-40B4-BE49-F238E27FC236}">
                <a16:creationId xmlns:a16="http://schemas.microsoft.com/office/drawing/2014/main" id="{4A97B8F1-13FE-446B-9B0F-6F9417296DF0}"/>
              </a:ext>
            </a:extLst>
          </p:cNvPr>
          <p:cNvSpPr>
            <a:spLocks noGrp="1"/>
          </p:cNvSpPr>
          <p:nvPr>
            <p:ph type="sldNum" sz="quarter" idx="12"/>
          </p:nvPr>
        </p:nvSpPr>
        <p:spPr/>
        <p:txBody>
          <a:bodyPr/>
          <a:lstStyle/>
          <a:p>
            <a:fld id="{58400841-658E-4F7B-AC61-BF593FEF122C}" type="slidenum">
              <a:rPr lang="en-GB" smtClean="0"/>
              <a:t>‹#›</a:t>
            </a:fld>
            <a:endParaRPr lang="en-GB" dirty="0"/>
          </a:p>
        </p:txBody>
      </p:sp>
    </p:spTree>
    <p:extLst>
      <p:ext uri="{BB962C8B-B14F-4D97-AF65-F5344CB8AC3E}">
        <p14:creationId xmlns:p14="http://schemas.microsoft.com/office/powerpoint/2010/main" val="71596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2B48-0399-4CA3-B88A-82E402EEED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2E11D0-CC32-4B51-ABDE-7AF42CF983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ECFB61-FD28-45F0-8ACF-C6E16A77A7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8F7BA3A-57CA-4F4D-8568-D12EC87A74C6}"/>
              </a:ext>
            </a:extLst>
          </p:cNvPr>
          <p:cNvSpPr>
            <a:spLocks noGrp="1"/>
          </p:cNvSpPr>
          <p:nvPr>
            <p:ph type="dt" sz="half" idx="10"/>
          </p:nvPr>
        </p:nvSpPr>
        <p:spPr/>
        <p:txBody>
          <a:bodyPr/>
          <a:lstStyle/>
          <a:p>
            <a:fld id="{ABC14024-E2AC-42C2-8CEF-E89614A124E8}" type="datetime1">
              <a:rPr lang="en-GB" smtClean="0"/>
              <a:t>04/06/2023</a:t>
            </a:fld>
            <a:endParaRPr lang="en-GB" dirty="0"/>
          </a:p>
        </p:txBody>
      </p:sp>
      <p:sp>
        <p:nvSpPr>
          <p:cNvPr id="6" name="Footer Placeholder 5">
            <a:extLst>
              <a:ext uri="{FF2B5EF4-FFF2-40B4-BE49-F238E27FC236}">
                <a16:creationId xmlns:a16="http://schemas.microsoft.com/office/drawing/2014/main" id="{15A8A097-C974-4F34-9743-2215AAA38838}"/>
              </a:ext>
            </a:extLst>
          </p:cNvPr>
          <p:cNvSpPr>
            <a:spLocks noGrp="1"/>
          </p:cNvSpPr>
          <p:nvPr>
            <p:ph type="ftr" sz="quarter" idx="11"/>
          </p:nvPr>
        </p:nvSpPr>
        <p:spPr/>
        <p:txBody>
          <a:bodyPr/>
          <a:lstStyle/>
          <a:p>
            <a:r>
              <a:rPr lang="en-GB"/>
              <a:t>County Lines Pathfinder, Suffolk Youth Justice Service</a:t>
            </a:r>
            <a:endParaRPr lang="en-GB" dirty="0"/>
          </a:p>
        </p:txBody>
      </p:sp>
      <p:sp>
        <p:nvSpPr>
          <p:cNvPr id="7" name="Slide Number Placeholder 6">
            <a:extLst>
              <a:ext uri="{FF2B5EF4-FFF2-40B4-BE49-F238E27FC236}">
                <a16:creationId xmlns:a16="http://schemas.microsoft.com/office/drawing/2014/main" id="{ADFA5039-E334-43EC-BF06-A6C6C86E46B4}"/>
              </a:ext>
            </a:extLst>
          </p:cNvPr>
          <p:cNvSpPr>
            <a:spLocks noGrp="1"/>
          </p:cNvSpPr>
          <p:nvPr>
            <p:ph type="sldNum" sz="quarter" idx="12"/>
          </p:nvPr>
        </p:nvSpPr>
        <p:spPr/>
        <p:txBody>
          <a:bodyPr/>
          <a:lstStyle/>
          <a:p>
            <a:fld id="{58400841-658E-4F7B-AC61-BF593FEF122C}" type="slidenum">
              <a:rPr lang="en-GB" smtClean="0"/>
              <a:t>‹#›</a:t>
            </a:fld>
            <a:endParaRPr lang="en-GB" dirty="0"/>
          </a:p>
        </p:txBody>
      </p:sp>
    </p:spTree>
    <p:extLst>
      <p:ext uri="{BB962C8B-B14F-4D97-AF65-F5344CB8AC3E}">
        <p14:creationId xmlns:p14="http://schemas.microsoft.com/office/powerpoint/2010/main" val="3804259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B1E8C-79D1-4528-B170-1024D88CAB3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1DECB1-55CC-4361-B494-240AEC9CA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25489A-09F1-4BC5-9E30-281D2E972E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ECD28B-487F-4EEB-ACD7-65B21F6A25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AD7E05-8B43-4D34-A6DE-794AA870C5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91D3742-A940-40C9-92BB-8B15BD8FC54C}"/>
              </a:ext>
            </a:extLst>
          </p:cNvPr>
          <p:cNvSpPr>
            <a:spLocks noGrp="1"/>
          </p:cNvSpPr>
          <p:nvPr>
            <p:ph type="dt" sz="half" idx="10"/>
          </p:nvPr>
        </p:nvSpPr>
        <p:spPr/>
        <p:txBody>
          <a:bodyPr/>
          <a:lstStyle/>
          <a:p>
            <a:fld id="{F5D5427C-7676-46D0-BD6D-CEDD032E6E16}" type="datetime1">
              <a:rPr lang="en-GB" smtClean="0"/>
              <a:t>04/06/2023</a:t>
            </a:fld>
            <a:endParaRPr lang="en-GB" dirty="0"/>
          </a:p>
        </p:txBody>
      </p:sp>
      <p:sp>
        <p:nvSpPr>
          <p:cNvPr id="8" name="Footer Placeholder 7">
            <a:extLst>
              <a:ext uri="{FF2B5EF4-FFF2-40B4-BE49-F238E27FC236}">
                <a16:creationId xmlns:a16="http://schemas.microsoft.com/office/drawing/2014/main" id="{2914DBA4-A037-40FB-A3B4-7972BABA07DA}"/>
              </a:ext>
            </a:extLst>
          </p:cNvPr>
          <p:cNvSpPr>
            <a:spLocks noGrp="1"/>
          </p:cNvSpPr>
          <p:nvPr>
            <p:ph type="ftr" sz="quarter" idx="11"/>
          </p:nvPr>
        </p:nvSpPr>
        <p:spPr/>
        <p:txBody>
          <a:bodyPr/>
          <a:lstStyle/>
          <a:p>
            <a:r>
              <a:rPr lang="en-GB"/>
              <a:t>County Lines Pathfinder, Suffolk Youth Justice Service</a:t>
            </a:r>
            <a:endParaRPr lang="en-GB" dirty="0"/>
          </a:p>
        </p:txBody>
      </p:sp>
      <p:sp>
        <p:nvSpPr>
          <p:cNvPr id="9" name="Slide Number Placeholder 8">
            <a:extLst>
              <a:ext uri="{FF2B5EF4-FFF2-40B4-BE49-F238E27FC236}">
                <a16:creationId xmlns:a16="http://schemas.microsoft.com/office/drawing/2014/main" id="{CCD1E760-00C7-4D39-9C17-086E0E3BE8CF}"/>
              </a:ext>
            </a:extLst>
          </p:cNvPr>
          <p:cNvSpPr>
            <a:spLocks noGrp="1"/>
          </p:cNvSpPr>
          <p:nvPr>
            <p:ph type="sldNum" sz="quarter" idx="12"/>
          </p:nvPr>
        </p:nvSpPr>
        <p:spPr/>
        <p:txBody>
          <a:bodyPr/>
          <a:lstStyle/>
          <a:p>
            <a:fld id="{58400841-658E-4F7B-AC61-BF593FEF122C}" type="slidenum">
              <a:rPr lang="en-GB" smtClean="0"/>
              <a:t>‹#›</a:t>
            </a:fld>
            <a:endParaRPr lang="en-GB" dirty="0"/>
          </a:p>
        </p:txBody>
      </p:sp>
    </p:spTree>
    <p:extLst>
      <p:ext uri="{BB962C8B-B14F-4D97-AF65-F5344CB8AC3E}">
        <p14:creationId xmlns:p14="http://schemas.microsoft.com/office/powerpoint/2010/main" val="368327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8CAC-DBF4-483F-B1DA-2AC9171E82E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5524959-38E0-488B-8CCB-1350EE4ECDE4}"/>
              </a:ext>
            </a:extLst>
          </p:cNvPr>
          <p:cNvSpPr>
            <a:spLocks noGrp="1"/>
          </p:cNvSpPr>
          <p:nvPr>
            <p:ph type="dt" sz="half" idx="10"/>
          </p:nvPr>
        </p:nvSpPr>
        <p:spPr/>
        <p:txBody>
          <a:bodyPr/>
          <a:lstStyle/>
          <a:p>
            <a:fld id="{B5C1CF43-F4A4-47ED-ABC2-1DD733351475}" type="datetime1">
              <a:rPr lang="en-GB" smtClean="0"/>
              <a:t>04/06/2023</a:t>
            </a:fld>
            <a:endParaRPr lang="en-GB" dirty="0"/>
          </a:p>
        </p:txBody>
      </p:sp>
      <p:sp>
        <p:nvSpPr>
          <p:cNvPr id="4" name="Footer Placeholder 3">
            <a:extLst>
              <a:ext uri="{FF2B5EF4-FFF2-40B4-BE49-F238E27FC236}">
                <a16:creationId xmlns:a16="http://schemas.microsoft.com/office/drawing/2014/main" id="{5B0181C6-80A7-448D-8A05-1E151EB2FBFB}"/>
              </a:ext>
            </a:extLst>
          </p:cNvPr>
          <p:cNvSpPr>
            <a:spLocks noGrp="1"/>
          </p:cNvSpPr>
          <p:nvPr>
            <p:ph type="ftr" sz="quarter" idx="11"/>
          </p:nvPr>
        </p:nvSpPr>
        <p:spPr/>
        <p:txBody>
          <a:bodyPr/>
          <a:lstStyle/>
          <a:p>
            <a:r>
              <a:rPr lang="en-GB"/>
              <a:t>County Lines Pathfinder, Suffolk Youth Justice Service</a:t>
            </a:r>
            <a:endParaRPr lang="en-GB" dirty="0"/>
          </a:p>
        </p:txBody>
      </p:sp>
      <p:sp>
        <p:nvSpPr>
          <p:cNvPr id="5" name="Slide Number Placeholder 4">
            <a:extLst>
              <a:ext uri="{FF2B5EF4-FFF2-40B4-BE49-F238E27FC236}">
                <a16:creationId xmlns:a16="http://schemas.microsoft.com/office/drawing/2014/main" id="{37C7ACFB-87F2-40A7-93D0-ECE11B0DCBCB}"/>
              </a:ext>
            </a:extLst>
          </p:cNvPr>
          <p:cNvSpPr>
            <a:spLocks noGrp="1"/>
          </p:cNvSpPr>
          <p:nvPr>
            <p:ph type="sldNum" sz="quarter" idx="12"/>
          </p:nvPr>
        </p:nvSpPr>
        <p:spPr/>
        <p:txBody>
          <a:bodyPr/>
          <a:lstStyle/>
          <a:p>
            <a:fld id="{58400841-658E-4F7B-AC61-BF593FEF122C}" type="slidenum">
              <a:rPr lang="en-GB" smtClean="0"/>
              <a:t>‹#›</a:t>
            </a:fld>
            <a:endParaRPr lang="en-GB" dirty="0"/>
          </a:p>
        </p:txBody>
      </p:sp>
    </p:spTree>
    <p:extLst>
      <p:ext uri="{BB962C8B-B14F-4D97-AF65-F5344CB8AC3E}">
        <p14:creationId xmlns:p14="http://schemas.microsoft.com/office/powerpoint/2010/main" val="2278993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BFCDF2-8E61-4CE4-8654-FD98EC80D0F3}"/>
              </a:ext>
            </a:extLst>
          </p:cNvPr>
          <p:cNvSpPr>
            <a:spLocks noGrp="1"/>
          </p:cNvSpPr>
          <p:nvPr>
            <p:ph type="dt" sz="half" idx="10"/>
          </p:nvPr>
        </p:nvSpPr>
        <p:spPr/>
        <p:txBody>
          <a:bodyPr/>
          <a:lstStyle/>
          <a:p>
            <a:fld id="{D4C43B53-FAFE-41CD-9B5F-2A36B12D0463}" type="datetime1">
              <a:rPr lang="en-GB" smtClean="0"/>
              <a:t>04/06/2023</a:t>
            </a:fld>
            <a:endParaRPr lang="en-GB" dirty="0"/>
          </a:p>
        </p:txBody>
      </p:sp>
      <p:sp>
        <p:nvSpPr>
          <p:cNvPr id="3" name="Footer Placeholder 2">
            <a:extLst>
              <a:ext uri="{FF2B5EF4-FFF2-40B4-BE49-F238E27FC236}">
                <a16:creationId xmlns:a16="http://schemas.microsoft.com/office/drawing/2014/main" id="{34FF39B3-B2FA-49E2-9DD8-E7CB789BCF55}"/>
              </a:ext>
            </a:extLst>
          </p:cNvPr>
          <p:cNvSpPr>
            <a:spLocks noGrp="1"/>
          </p:cNvSpPr>
          <p:nvPr>
            <p:ph type="ftr" sz="quarter" idx="11"/>
          </p:nvPr>
        </p:nvSpPr>
        <p:spPr/>
        <p:txBody>
          <a:bodyPr/>
          <a:lstStyle/>
          <a:p>
            <a:r>
              <a:rPr lang="en-GB"/>
              <a:t>County Lines Pathfinder, Suffolk Youth Justice Service</a:t>
            </a:r>
            <a:endParaRPr lang="en-GB" dirty="0"/>
          </a:p>
        </p:txBody>
      </p:sp>
      <p:sp>
        <p:nvSpPr>
          <p:cNvPr id="4" name="Slide Number Placeholder 3">
            <a:extLst>
              <a:ext uri="{FF2B5EF4-FFF2-40B4-BE49-F238E27FC236}">
                <a16:creationId xmlns:a16="http://schemas.microsoft.com/office/drawing/2014/main" id="{5DEADB57-A9FF-45DF-A066-8D29A9B8A450}"/>
              </a:ext>
            </a:extLst>
          </p:cNvPr>
          <p:cNvSpPr>
            <a:spLocks noGrp="1"/>
          </p:cNvSpPr>
          <p:nvPr>
            <p:ph type="sldNum" sz="quarter" idx="12"/>
          </p:nvPr>
        </p:nvSpPr>
        <p:spPr/>
        <p:txBody>
          <a:bodyPr/>
          <a:lstStyle/>
          <a:p>
            <a:fld id="{58400841-658E-4F7B-AC61-BF593FEF122C}" type="slidenum">
              <a:rPr lang="en-GB" smtClean="0"/>
              <a:t>‹#›</a:t>
            </a:fld>
            <a:endParaRPr lang="en-GB" dirty="0"/>
          </a:p>
        </p:txBody>
      </p:sp>
    </p:spTree>
    <p:extLst>
      <p:ext uri="{BB962C8B-B14F-4D97-AF65-F5344CB8AC3E}">
        <p14:creationId xmlns:p14="http://schemas.microsoft.com/office/powerpoint/2010/main" val="2588307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A8C51-88C2-4BB5-AACB-6971E82F3B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3F535C2-89A3-4E37-B009-EAD5F22656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916D57E-3349-4F4D-AE06-B7C4576D66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18E113-C6E7-4EE9-8210-D89FF75863F8}"/>
              </a:ext>
            </a:extLst>
          </p:cNvPr>
          <p:cNvSpPr>
            <a:spLocks noGrp="1"/>
          </p:cNvSpPr>
          <p:nvPr>
            <p:ph type="dt" sz="half" idx="10"/>
          </p:nvPr>
        </p:nvSpPr>
        <p:spPr/>
        <p:txBody>
          <a:bodyPr/>
          <a:lstStyle/>
          <a:p>
            <a:fld id="{5152293F-8779-4201-90DF-39712894C80A}" type="datetime1">
              <a:rPr lang="en-GB" smtClean="0"/>
              <a:t>04/06/2023</a:t>
            </a:fld>
            <a:endParaRPr lang="en-GB" dirty="0"/>
          </a:p>
        </p:txBody>
      </p:sp>
      <p:sp>
        <p:nvSpPr>
          <p:cNvPr id="6" name="Footer Placeholder 5">
            <a:extLst>
              <a:ext uri="{FF2B5EF4-FFF2-40B4-BE49-F238E27FC236}">
                <a16:creationId xmlns:a16="http://schemas.microsoft.com/office/drawing/2014/main" id="{DA68D88A-0F2F-4FA2-A14A-2DDFE975A278}"/>
              </a:ext>
            </a:extLst>
          </p:cNvPr>
          <p:cNvSpPr>
            <a:spLocks noGrp="1"/>
          </p:cNvSpPr>
          <p:nvPr>
            <p:ph type="ftr" sz="quarter" idx="11"/>
          </p:nvPr>
        </p:nvSpPr>
        <p:spPr/>
        <p:txBody>
          <a:bodyPr/>
          <a:lstStyle/>
          <a:p>
            <a:r>
              <a:rPr lang="en-GB"/>
              <a:t>County Lines Pathfinder, Suffolk Youth Justice Service</a:t>
            </a:r>
            <a:endParaRPr lang="en-GB" dirty="0"/>
          </a:p>
        </p:txBody>
      </p:sp>
      <p:sp>
        <p:nvSpPr>
          <p:cNvPr id="7" name="Slide Number Placeholder 6">
            <a:extLst>
              <a:ext uri="{FF2B5EF4-FFF2-40B4-BE49-F238E27FC236}">
                <a16:creationId xmlns:a16="http://schemas.microsoft.com/office/drawing/2014/main" id="{50C08C02-8402-4576-A50B-BA1A29D805D2}"/>
              </a:ext>
            </a:extLst>
          </p:cNvPr>
          <p:cNvSpPr>
            <a:spLocks noGrp="1"/>
          </p:cNvSpPr>
          <p:nvPr>
            <p:ph type="sldNum" sz="quarter" idx="12"/>
          </p:nvPr>
        </p:nvSpPr>
        <p:spPr/>
        <p:txBody>
          <a:bodyPr/>
          <a:lstStyle/>
          <a:p>
            <a:fld id="{58400841-658E-4F7B-AC61-BF593FEF122C}" type="slidenum">
              <a:rPr lang="en-GB" smtClean="0"/>
              <a:t>‹#›</a:t>
            </a:fld>
            <a:endParaRPr lang="en-GB" dirty="0"/>
          </a:p>
        </p:txBody>
      </p:sp>
    </p:spTree>
    <p:extLst>
      <p:ext uri="{BB962C8B-B14F-4D97-AF65-F5344CB8AC3E}">
        <p14:creationId xmlns:p14="http://schemas.microsoft.com/office/powerpoint/2010/main" val="169487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1D3E1-E672-4333-8499-FFBCF08EEA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472D25F-E874-4DFF-9841-5CE88210DD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B1A10F4-4025-4726-81F2-4C4CAF598E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5A580D-84AA-4D9C-BE1F-AA3F7CB84659}"/>
              </a:ext>
            </a:extLst>
          </p:cNvPr>
          <p:cNvSpPr>
            <a:spLocks noGrp="1"/>
          </p:cNvSpPr>
          <p:nvPr>
            <p:ph type="dt" sz="half" idx="10"/>
          </p:nvPr>
        </p:nvSpPr>
        <p:spPr/>
        <p:txBody>
          <a:bodyPr/>
          <a:lstStyle/>
          <a:p>
            <a:fld id="{1ABB22D9-C85B-4434-AE49-868BA0C2C21F}" type="datetime1">
              <a:rPr lang="en-GB" smtClean="0"/>
              <a:t>04/06/2023</a:t>
            </a:fld>
            <a:endParaRPr lang="en-GB" dirty="0"/>
          </a:p>
        </p:txBody>
      </p:sp>
      <p:sp>
        <p:nvSpPr>
          <p:cNvPr id="6" name="Footer Placeholder 5">
            <a:extLst>
              <a:ext uri="{FF2B5EF4-FFF2-40B4-BE49-F238E27FC236}">
                <a16:creationId xmlns:a16="http://schemas.microsoft.com/office/drawing/2014/main" id="{FB6214FD-1CD9-4808-A35D-9C48DF076B14}"/>
              </a:ext>
            </a:extLst>
          </p:cNvPr>
          <p:cNvSpPr>
            <a:spLocks noGrp="1"/>
          </p:cNvSpPr>
          <p:nvPr>
            <p:ph type="ftr" sz="quarter" idx="11"/>
          </p:nvPr>
        </p:nvSpPr>
        <p:spPr/>
        <p:txBody>
          <a:bodyPr/>
          <a:lstStyle/>
          <a:p>
            <a:r>
              <a:rPr lang="en-GB"/>
              <a:t>County Lines Pathfinder, Suffolk Youth Justice Service</a:t>
            </a:r>
            <a:endParaRPr lang="en-GB" dirty="0"/>
          </a:p>
        </p:txBody>
      </p:sp>
      <p:sp>
        <p:nvSpPr>
          <p:cNvPr id="7" name="Slide Number Placeholder 6">
            <a:extLst>
              <a:ext uri="{FF2B5EF4-FFF2-40B4-BE49-F238E27FC236}">
                <a16:creationId xmlns:a16="http://schemas.microsoft.com/office/drawing/2014/main" id="{2F8D799A-633A-4B38-B2B5-47B4A33923DD}"/>
              </a:ext>
            </a:extLst>
          </p:cNvPr>
          <p:cNvSpPr>
            <a:spLocks noGrp="1"/>
          </p:cNvSpPr>
          <p:nvPr>
            <p:ph type="sldNum" sz="quarter" idx="12"/>
          </p:nvPr>
        </p:nvSpPr>
        <p:spPr/>
        <p:txBody>
          <a:bodyPr/>
          <a:lstStyle/>
          <a:p>
            <a:fld id="{58400841-658E-4F7B-AC61-BF593FEF122C}" type="slidenum">
              <a:rPr lang="en-GB" smtClean="0"/>
              <a:t>‹#›</a:t>
            </a:fld>
            <a:endParaRPr lang="en-GB" dirty="0"/>
          </a:p>
        </p:txBody>
      </p:sp>
    </p:spTree>
    <p:extLst>
      <p:ext uri="{BB962C8B-B14F-4D97-AF65-F5344CB8AC3E}">
        <p14:creationId xmlns:p14="http://schemas.microsoft.com/office/powerpoint/2010/main" val="4281342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B4D643-D158-41B7-8580-DC9F8E05C3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4F9801A-EC4F-41A4-832A-B5264CA508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295383-BA34-4231-9CE6-E51755B71A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AFAF40-FD55-47E4-86FC-9053D496D9AD}" type="datetime1">
              <a:rPr lang="en-GB" smtClean="0"/>
              <a:t>04/06/2023</a:t>
            </a:fld>
            <a:endParaRPr lang="en-GB" dirty="0"/>
          </a:p>
        </p:txBody>
      </p:sp>
      <p:sp>
        <p:nvSpPr>
          <p:cNvPr id="5" name="Footer Placeholder 4">
            <a:extLst>
              <a:ext uri="{FF2B5EF4-FFF2-40B4-BE49-F238E27FC236}">
                <a16:creationId xmlns:a16="http://schemas.microsoft.com/office/drawing/2014/main" id="{3C53127E-EF31-474A-B4A9-303C6FBAB6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County Lines Pathfinder, Suffolk Youth Justice Service</a:t>
            </a:r>
            <a:endParaRPr lang="en-GB" dirty="0"/>
          </a:p>
        </p:txBody>
      </p:sp>
      <p:sp>
        <p:nvSpPr>
          <p:cNvPr id="6" name="Slide Number Placeholder 5">
            <a:extLst>
              <a:ext uri="{FF2B5EF4-FFF2-40B4-BE49-F238E27FC236}">
                <a16:creationId xmlns:a16="http://schemas.microsoft.com/office/drawing/2014/main" id="{8C37B5A6-9F59-4958-BF55-9EC14617A5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400841-658E-4F7B-AC61-BF593FEF122C}" type="slidenum">
              <a:rPr lang="en-GB" smtClean="0"/>
              <a:t>‹#›</a:t>
            </a:fld>
            <a:endParaRPr lang="en-GB" dirty="0"/>
          </a:p>
        </p:txBody>
      </p:sp>
    </p:spTree>
    <p:extLst>
      <p:ext uri="{BB962C8B-B14F-4D97-AF65-F5344CB8AC3E}">
        <p14:creationId xmlns:p14="http://schemas.microsoft.com/office/powerpoint/2010/main" val="12913841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B73CB5F0"/><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www.suzylamplugh.org/Pages/Category/personal-safety-advic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suffolk.gov.uk/asset-library/imported/suffolk-county-council-code-of-conduct.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suffolk.gov.uk/asset-library/imported/suffolk-county-council-code-of-conduct.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eoce.fa.em3.oraclecloud.com/fscmUI/faces/deeplink?objType=CSO_ARTICLE_CONTENT_KM&amp;objKey=docId%3DHFAQ1503%3Blocale%3Den_GB&amp;action=EDIT_IN_TAB"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play.google.com/store/apps/details?id=com.isharing.isharing&amp;hl=en_GB" TargetMode="External"/><Relationship Id="rId2" Type="http://schemas.openxmlformats.org/officeDocument/2006/relationships/hyperlink" Target="https://what3words.com/products/what3words-app/" TargetMode="External"/><Relationship Id="rId1" Type="http://schemas.openxmlformats.org/officeDocument/2006/relationships/slideLayout" Target="../slideLayouts/slideLayout2.xml"/><Relationship Id="rId4" Type="http://schemas.openxmlformats.org/officeDocument/2006/relationships/hyperlink" Target="https://www.pcworld.com/article/2057930/5-personal-safety-apps-that-watch-your-back.html" TargetMode="Externa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1.B73CB5F0"/><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7B38A54-A169-44CE-8799-7CAC12CB1BBC}"/>
              </a:ext>
            </a:extLst>
          </p:cNvPr>
          <p:cNvSpPr>
            <a:spLocks noGrp="1"/>
          </p:cNvSpPr>
          <p:nvPr>
            <p:ph type="ftr" sz="quarter" idx="11"/>
          </p:nvPr>
        </p:nvSpPr>
        <p:spPr/>
        <p:txBody>
          <a:bodyPr/>
          <a:lstStyle/>
          <a:p>
            <a:r>
              <a:rPr lang="en-GB" dirty="0"/>
              <a:t>County Lines Pathfinder, Suffolk Youth Justice Service</a:t>
            </a:r>
          </a:p>
        </p:txBody>
      </p:sp>
      <p:sp>
        <p:nvSpPr>
          <p:cNvPr id="6" name="Slide Number Placeholder 5">
            <a:extLst>
              <a:ext uri="{FF2B5EF4-FFF2-40B4-BE49-F238E27FC236}">
                <a16:creationId xmlns:a16="http://schemas.microsoft.com/office/drawing/2014/main" id="{8D5BAAAB-D41F-41E9-B75B-4061D0BF1A93}"/>
              </a:ext>
            </a:extLst>
          </p:cNvPr>
          <p:cNvSpPr>
            <a:spLocks noGrp="1"/>
          </p:cNvSpPr>
          <p:nvPr>
            <p:ph type="sldNum" sz="quarter" idx="12"/>
          </p:nvPr>
        </p:nvSpPr>
        <p:spPr/>
        <p:txBody>
          <a:bodyPr/>
          <a:lstStyle/>
          <a:p>
            <a:fld id="{58400841-658E-4F7B-AC61-BF593FEF122C}" type="slidenum">
              <a:rPr lang="en-GB" smtClean="0"/>
              <a:t>1</a:t>
            </a:fld>
            <a:endParaRPr lang="en-GB" dirty="0"/>
          </a:p>
        </p:txBody>
      </p:sp>
      <p:sp>
        <p:nvSpPr>
          <p:cNvPr id="3" name="Subtitle 2">
            <a:extLst>
              <a:ext uri="{FF2B5EF4-FFF2-40B4-BE49-F238E27FC236}">
                <a16:creationId xmlns:a16="http://schemas.microsoft.com/office/drawing/2014/main" id="{3860B7D3-8393-44FD-918E-F0BAE07D8282}"/>
              </a:ext>
            </a:extLst>
          </p:cNvPr>
          <p:cNvSpPr>
            <a:spLocks noGrp="1"/>
          </p:cNvSpPr>
          <p:nvPr>
            <p:ph type="subTitle" idx="4294967295"/>
          </p:nvPr>
        </p:nvSpPr>
        <p:spPr>
          <a:xfrm>
            <a:off x="0" y="4170363"/>
            <a:ext cx="12192000" cy="1087437"/>
          </a:xfrm>
        </p:spPr>
        <p:txBody>
          <a:bodyPr/>
          <a:lstStyle/>
          <a:p>
            <a:pPr marL="0" indent="0" algn="ctr">
              <a:buNone/>
            </a:pPr>
            <a:r>
              <a:rPr lang="en-GB" sz="2800" b="1"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CHILD CRIMINAL EXPLOITATION: KEEPING SAFE</a:t>
            </a:r>
          </a:p>
          <a:p>
            <a:pPr marL="0" indent="0" algn="ctr">
              <a:buNone/>
            </a:pPr>
            <a:r>
              <a:rPr lang="en-GB"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A RESOURCE FOR TEAMS’</a:t>
            </a:r>
            <a:endParaRPr lang="en-GB" sz="2800" b="1"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GB" dirty="0"/>
          </a:p>
        </p:txBody>
      </p:sp>
      <p:pic>
        <p:nvPicPr>
          <p:cNvPr id="4" name="Picture 3">
            <a:extLst>
              <a:ext uri="{FF2B5EF4-FFF2-40B4-BE49-F238E27FC236}">
                <a16:creationId xmlns:a16="http://schemas.microsoft.com/office/drawing/2014/main" id="{E9B87FB0-1E08-474B-8A5E-2654C6698D3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409954" y="1330326"/>
            <a:ext cx="3136740" cy="2179637"/>
          </a:xfrm>
          <a:prstGeom prst="rect">
            <a:avLst/>
          </a:prstGeom>
          <a:noFill/>
          <a:ln>
            <a:noFill/>
          </a:ln>
        </p:spPr>
      </p:pic>
    </p:spTree>
    <p:extLst>
      <p:ext uri="{BB962C8B-B14F-4D97-AF65-F5344CB8AC3E}">
        <p14:creationId xmlns:p14="http://schemas.microsoft.com/office/powerpoint/2010/main" val="2305400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281B-87D7-4248-8AE5-49ACA8F67C06}"/>
              </a:ext>
            </a:extLst>
          </p:cNvPr>
          <p:cNvSpPr>
            <a:spLocks noGrp="1"/>
          </p:cNvSpPr>
          <p:nvPr>
            <p:ph type="title"/>
          </p:nvPr>
        </p:nvSpPr>
        <p:spPr>
          <a:xfrm>
            <a:off x="524741" y="620392"/>
            <a:ext cx="3808268" cy="5504688"/>
          </a:xfrm>
        </p:spPr>
        <p:txBody>
          <a:bodyPr>
            <a:normAutofit/>
          </a:bodyPr>
          <a:lstStyle/>
          <a:p>
            <a:r>
              <a:rPr lang="en-GB" sz="33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DIFFERENT PROFESSIONAL BOUNDARIES</a:t>
            </a:r>
            <a:br>
              <a:rPr lang="en-GB" sz="33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r>
              <a:rPr lang="en-GB" sz="33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Cont.</a:t>
            </a:r>
            <a:endParaRPr lang="en-GB" sz="3300" dirty="0">
              <a:solidFill>
                <a:srgbClr val="002060"/>
              </a:solidFill>
            </a:endParaRPr>
          </a:p>
        </p:txBody>
      </p:sp>
      <p:graphicFrame>
        <p:nvGraphicFramePr>
          <p:cNvPr id="7" name="Content Placeholder 2">
            <a:extLst>
              <a:ext uri="{FF2B5EF4-FFF2-40B4-BE49-F238E27FC236}">
                <a16:creationId xmlns:a16="http://schemas.microsoft.com/office/drawing/2014/main" id="{ED32D1A9-73E2-479A-9E55-0C29A0E2FE83}"/>
              </a:ext>
            </a:extLst>
          </p:cNvPr>
          <p:cNvGraphicFramePr>
            <a:graphicFrameLocks noGrp="1"/>
          </p:cNvGraphicFramePr>
          <p:nvPr>
            <p:ph idx="1"/>
            <p:extLst>
              <p:ext uri="{D42A27DB-BD31-4B8C-83A1-F6EECF244321}">
                <p14:modId xmlns:p14="http://schemas.microsoft.com/office/powerpoint/2010/main" val="2422872172"/>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6F3ACC72-9DFA-4F49-8913-982BAED2FE26}"/>
              </a:ext>
            </a:extLst>
          </p:cNvPr>
          <p:cNvSpPr>
            <a:spLocks noGrp="1"/>
          </p:cNvSpPr>
          <p:nvPr>
            <p:ph type="ftr" sz="quarter" idx="11"/>
          </p:nvPr>
        </p:nvSpPr>
        <p:spPr/>
        <p:txBody>
          <a:bodyPr>
            <a:normAutofit/>
          </a:bodyPr>
          <a:lstStyle/>
          <a:p>
            <a:pPr>
              <a:spcAft>
                <a:spcPts val="600"/>
              </a:spcAft>
            </a:pPr>
            <a:r>
              <a:rPr lang="en-GB"/>
              <a:t>County Lines Pathfinder, Suffolk Youth Justice Service</a:t>
            </a:r>
          </a:p>
        </p:txBody>
      </p:sp>
      <p:sp>
        <p:nvSpPr>
          <p:cNvPr id="5" name="Slide Number Placeholder 4">
            <a:extLst>
              <a:ext uri="{FF2B5EF4-FFF2-40B4-BE49-F238E27FC236}">
                <a16:creationId xmlns:a16="http://schemas.microsoft.com/office/drawing/2014/main" id="{DDE66123-8443-422B-8A32-378E5A3872FC}"/>
              </a:ext>
            </a:extLst>
          </p:cNvPr>
          <p:cNvSpPr>
            <a:spLocks noGrp="1"/>
          </p:cNvSpPr>
          <p:nvPr>
            <p:ph type="sldNum" sz="quarter" idx="12"/>
          </p:nvPr>
        </p:nvSpPr>
        <p:spPr/>
        <p:txBody>
          <a:bodyPr>
            <a:normAutofit/>
          </a:bodyPr>
          <a:lstStyle/>
          <a:p>
            <a:pPr>
              <a:spcAft>
                <a:spcPts val="600"/>
              </a:spcAft>
            </a:pPr>
            <a:fld id="{58400841-658E-4F7B-AC61-BF593FEF122C}" type="slidenum">
              <a:rPr lang="en-GB" smtClean="0"/>
              <a:pPr>
                <a:spcAft>
                  <a:spcPts val="600"/>
                </a:spcAft>
              </a:pPr>
              <a:t>10</a:t>
            </a:fld>
            <a:endParaRPr lang="en-GB"/>
          </a:p>
        </p:txBody>
      </p:sp>
    </p:spTree>
    <p:extLst>
      <p:ext uri="{BB962C8B-B14F-4D97-AF65-F5344CB8AC3E}">
        <p14:creationId xmlns:p14="http://schemas.microsoft.com/office/powerpoint/2010/main" val="2004480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B603-9F84-4EDE-A214-1B43B71232B8}"/>
              </a:ext>
            </a:extLst>
          </p:cNvPr>
          <p:cNvSpPr>
            <a:spLocks noGrp="1"/>
          </p:cNvSpPr>
          <p:nvPr>
            <p:ph type="title"/>
          </p:nvPr>
        </p:nvSpPr>
        <p:spPr/>
        <p:txBody>
          <a:bodyPr/>
          <a:lstStyle/>
          <a:p>
            <a:r>
              <a:rPr lang="en-GB" sz="18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CONTINUUM OF INAPPROPRIATE BEHAVIOURS</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7BF8D36A-776F-4D86-B4A3-04A5E5E80A32}"/>
              </a:ext>
            </a:extLst>
          </p:cNvPr>
          <p:cNvSpPr>
            <a:spLocks noGrp="1"/>
          </p:cNvSpPr>
          <p:nvPr>
            <p:ph idx="1"/>
          </p:nvPr>
        </p:nvSpPr>
        <p:spPr>
          <a:xfrm>
            <a:off x="838200" y="1203767"/>
            <a:ext cx="10515600" cy="5517708"/>
          </a:xfrm>
        </p:spPr>
        <p:txBody>
          <a:bodyPr>
            <a:normAutofit fontScale="92500" lnSpcReduction="20000"/>
          </a:bodyPr>
          <a:lstStyle/>
          <a:p>
            <a:pPr marL="0" indent="0">
              <a:buNone/>
            </a:pPr>
            <a:r>
              <a:rPr lang="en-GB" sz="19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Boundary crossing	            Boundary violation		    Professional misconduct</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GB" dirty="0"/>
              <a:t>																																</a:t>
            </a:r>
          </a:p>
          <a:p>
            <a:pPr marL="0" indent="0">
              <a:lnSpc>
                <a:spcPct val="115000"/>
              </a:lnSpc>
              <a:spcAft>
                <a:spcPts val="1000"/>
              </a:spcAft>
              <a:buNone/>
            </a:pPr>
            <a:r>
              <a:rPr lang="en-GB" sz="19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Boundary Crossing: </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GB" sz="1900" dirty="0">
                <a:effectLst/>
                <a:latin typeface="Arial" panose="020B0604020202020204" pitchFamily="34" charset="0"/>
                <a:ea typeface="Calibri" panose="020F0502020204030204" pitchFamily="34" charset="0"/>
                <a:cs typeface="Times New Roman" panose="02020603050405020304" pitchFamily="18" charset="0"/>
              </a:rPr>
              <a:t>May be considered generally harmless? Could be therapeutic? Sometimes acceptable? BUT potential to lead to more serious violations.</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GB" sz="19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Boundary Violation: </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GB" sz="1900" dirty="0">
                <a:effectLst/>
                <a:latin typeface="Arial" panose="020B0604020202020204" pitchFamily="34" charset="0"/>
                <a:ea typeface="Calibri" panose="020F0502020204030204" pitchFamily="34" charset="0"/>
                <a:cs typeface="Times New Roman" panose="02020603050405020304" pitchFamily="18" charset="0"/>
              </a:rPr>
              <a:t>Not considered to be therapeutic / constructive; can be exploitative. Self-centred purpose.  Has the potential to cause harm.</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GB" sz="19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Professional misconduct: </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GB" sz="1900" dirty="0">
                <a:effectLst/>
                <a:latin typeface="Arial" panose="020B0604020202020204" pitchFamily="34" charset="0"/>
                <a:ea typeface="Calibri" panose="020F0502020204030204" pitchFamily="34" charset="0"/>
                <a:cs typeface="Times New Roman" panose="02020603050405020304" pitchFamily="18" charset="0"/>
              </a:rPr>
              <a:t>Serious, forbidden, or illegal behaviour which has the potential to cause harm. </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
        <p:nvSpPr>
          <p:cNvPr id="4" name="Footer Placeholder 3">
            <a:extLst>
              <a:ext uri="{FF2B5EF4-FFF2-40B4-BE49-F238E27FC236}">
                <a16:creationId xmlns:a16="http://schemas.microsoft.com/office/drawing/2014/main" id="{1714D5F6-FED2-4E4C-9E86-59766F7E8E9C}"/>
              </a:ext>
            </a:extLst>
          </p:cNvPr>
          <p:cNvSpPr>
            <a:spLocks noGrp="1"/>
          </p:cNvSpPr>
          <p:nvPr>
            <p:ph type="ftr" sz="quarter" idx="11"/>
          </p:nvPr>
        </p:nvSpPr>
        <p:spPr/>
        <p:txBody>
          <a:bodyPr/>
          <a:lstStyle/>
          <a:p>
            <a:r>
              <a:rPr lang="en-GB"/>
              <a:t>County Lines Pathfinder, Suffolk Youth Justice Service</a:t>
            </a:r>
            <a:endParaRPr lang="en-GB" dirty="0"/>
          </a:p>
        </p:txBody>
      </p:sp>
      <p:sp>
        <p:nvSpPr>
          <p:cNvPr id="5" name="Slide Number Placeholder 4">
            <a:extLst>
              <a:ext uri="{FF2B5EF4-FFF2-40B4-BE49-F238E27FC236}">
                <a16:creationId xmlns:a16="http://schemas.microsoft.com/office/drawing/2014/main" id="{1A2EE781-CDA7-4808-9788-F0CC736D2627}"/>
              </a:ext>
            </a:extLst>
          </p:cNvPr>
          <p:cNvSpPr>
            <a:spLocks noGrp="1"/>
          </p:cNvSpPr>
          <p:nvPr>
            <p:ph type="sldNum" sz="quarter" idx="12"/>
          </p:nvPr>
        </p:nvSpPr>
        <p:spPr/>
        <p:txBody>
          <a:bodyPr/>
          <a:lstStyle/>
          <a:p>
            <a:fld id="{58400841-658E-4F7B-AC61-BF593FEF122C}" type="slidenum">
              <a:rPr lang="en-GB" smtClean="0"/>
              <a:t>11</a:t>
            </a:fld>
            <a:endParaRPr lang="en-GB" dirty="0"/>
          </a:p>
        </p:txBody>
      </p:sp>
      <p:sp>
        <p:nvSpPr>
          <p:cNvPr id="12" name="Arrow: Right 11">
            <a:extLst>
              <a:ext uri="{FF2B5EF4-FFF2-40B4-BE49-F238E27FC236}">
                <a16:creationId xmlns:a16="http://schemas.microsoft.com/office/drawing/2014/main" id="{F2CD17F8-4BCE-4410-9B34-F76C1A2A6B48}"/>
              </a:ext>
            </a:extLst>
          </p:cNvPr>
          <p:cNvSpPr/>
          <p:nvPr/>
        </p:nvSpPr>
        <p:spPr>
          <a:xfrm>
            <a:off x="967562" y="1853573"/>
            <a:ext cx="10178857" cy="8201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1610541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B9372CFF-BC29-4D13-B070-7E211C6D5B85}"/>
              </a:ext>
            </a:extLst>
          </p:cNvPr>
          <p:cNvPicPr>
            <a:picLocks noChangeAspect="1"/>
          </p:cNvPicPr>
          <p:nvPr/>
        </p:nvPicPr>
        <p:blipFill rotWithShape="1">
          <a:blip r:embed="rId2"/>
          <a:srcRect l="3795" r="-3" b="-3"/>
          <a:stretch/>
        </p:blipFill>
        <p:spPr>
          <a:xfrm>
            <a:off x="7675658" y="2093976"/>
            <a:ext cx="3941064" cy="4096512"/>
          </a:xfrm>
          <a:prstGeom prst="rect">
            <a:avLst/>
          </a:prstGeom>
        </p:spPr>
      </p:pic>
      <p:sp>
        <p:nvSpPr>
          <p:cNvPr id="4" name="Footer Placeholder 3">
            <a:extLst>
              <a:ext uri="{FF2B5EF4-FFF2-40B4-BE49-F238E27FC236}">
                <a16:creationId xmlns:a16="http://schemas.microsoft.com/office/drawing/2014/main" id="{CCE8260B-E216-49CC-9753-B4841E92C19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GB" kern="1200">
                <a:solidFill>
                  <a:prstClr val="black">
                    <a:tint val="75000"/>
                  </a:prstClr>
                </a:solidFill>
                <a:latin typeface="Calibri" panose="020F0502020204030204"/>
                <a:ea typeface="+mn-ea"/>
                <a:cs typeface="+mn-cs"/>
              </a:rPr>
              <a:t>County Lines Pathfinder, Suffolk Youth Justice Service</a:t>
            </a:r>
            <a:endParaRPr lang="en-US" kern="1200">
              <a:solidFill>
                <a:prstClr val="black">
                  <a:tint val="75000"/>
                </a:prstClr>
              </a:solidFill>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ABB8F4C0-B2E8-4AD5-8B91-099F56AE7831}"/>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58400841-658E-4F7B-AC61-BF593FEF122C}" type="slidenum">
              <a:rPr lang="en-US" smtClean="0">
                <a:solidFill>
                  <a:prstClr val="black">
                    <a:tint val="75000"/>
                  </a:prstClr>
                </a:solidFill>
                <a:latin typeface="Calibri" panose="020F0502020204030204"/>
              </a:rPr>
              <a:pPr>
                <a:spcAft>
                  <a:spcPts val="600"/>
                </a:spcAft>
                <a:defRPr/>
              </a:pPr>
              <a:t>12</a:t>
            </a:fld>
            <a:endParaRPr lang="en-US">
              <a:solidFill>
                <a:prstClr val="black">
                  <a:tint val="75000"/>
                </a:prstClr>
              </a:solidFill>
              <a:latin typeface="Calibri" panose="020F0502020204030204"/>
            </a:endParaRPr>
          </a:p>
        </p:txBody>
      </p:sp>
      <p:graphicFrame>
        <p:nvGraphicFramePr>
          <p:cNvPr id="7" name="Content Placeholder 2">
            <a:extLst>
              <a:ext uri="{FF2B5EF4-FFF2-40B4-BE49-F238E27FC236}">
                <a16:creationId xmlns:a16="http://schemas.microsoft.com/office/drawing/2014/main" id="{3F3197FC-4DD2-4088-9594-FA0C59D418DA}"/>
              </a:ext>
            </a:extLst>
          </p:cNvPr>
          <p:cNvGraphicFramePr>
            <a:graphicFrameLocks noGrp="1"/>
          </p:cNvGraphicFramePr>
          <p:nvPr>
            <p:ph idx="4294967295"/>
            <p:extLst>
              <p:ext uri="{D42A27DB-BD31-4B8C-83A1-F6EECF244321}">
                <p14:modId xmlns:p14="http://schemas.microsoft.com/office/powerpoint/2010/main" val="3986045665"/>
              </p:ext>
            </p:extLst>
          </p:nvPr>
        </p:nvGraphicFramePr>
        <p:xfrm>
          <a:off x="572493" y="2071316"/>
          <a:ext cx="6713552" cy="41191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4971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F63A5B6-C990-4EFE-A232-5B2980D8922E}"/>
              </a:ext>
            </a:extLst>
          </p:cNvPr>
          <p:cNvSpPr>
            <a:spLocks noGrp="1"/>
          </p:cNvSpPr>
          <p:nvPr>
            <p:ph type="title"/>
          </p:nvPr>
        </p:nvSpPr>
        <p:spPr>
          <a:xfrm>
            <a:off x="327308" y="548640"/>
            <a:ext cx="4284450" cy="5431536"/>
          </a:xfrm>
        </p:spPr>
        <p:txBody>
          <a:bodyPr>
            <a:normAutofit/>
          </a:bodyPr>
          <a:lstStyle/>
          <a:p>
            <a:r>
              <a:rPr lang="en-GB" sz="40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RISK AND VULNERABILITY FACTORS</a:t>
            </a:r>
            <a:endParaRPr lang="en-GB" sz="4000" dirty="0"/>
          </a:p>
        </p:txBody>
      </p:sp>
      <p:sp>
        <p:nvSpPr>
          <p:cNvPr id="12"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A8B7FDC0-AC08-4255-AA96-2D183E059AD9}"/>
              </a:ext>
            </a:extLst>
          </p:cNvPr>
          <p:cNvSpPr>
            <a:spLocks noGrp="1"/>
          </p:cNvSpPr>
          <p:nvPr>
            <p:ph idx="1"/>
          </p:nvPr>
        </p:nvSpPr>
        <p:spPr>
          <a:xfrm>
            <a:off x="4793408" y="233916"/>
            <a:ext cx="6557346" cy="6230679"/>
          </a:xfrm>
        </p:spPr>
        <p:txBody>
          <a:bodyPr anchor="ctr">
            <a:normAutofit lnSpcReduction="10000"/>
          </a:bodyPr>
          <a:lstStyle/>
          <a:p>
            <a:pPr marL="0" indent="0">
              <a:spcAft>
                <a:spcPts val="1000"/>
              </a:spcAft>
              <a:buNone/>
            </a:pPr>
            <a:r>
              <a:rPr lang="en-GB" sz="1400" dirty="0">
                <a:effectLst/>
                <a:latin typeface="Arial" panose="020B0604020202020204" pitchFamily="34" charset="0"/>
                <a:ea typeface="Calibri" panose="020F0502020204030204" pitchFamily="34" charset="0"/>
                <a:cs typeface="Arial" panose="020B0604020202020204" pitchFamily="34" charset="0"/>
              </a:rPr>
              <a:t>Not exhaustive, but research would suggest certain factors increase the risk of violations occurring, such factors include:</a:t>
            </a:r>
          </a:p>
          <a:p>
            <a:pPr marL="742950" lvl="1" indent="-285750">
              <a:spcAft>
                <a:spcPts val="1000"/>
              </a:spcAft>
              <a:buFont typeface="Wingdings 3" panose="05040102010807070707" pitchFamily="18" charset="2"/>
              <a:buChar char=""/>
              <a:tabLst>
                <a:tab pos="9144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Lack of experience (but also high experience too, believing your judgement is right all the time)</a:t>
            </a:r>
          </a:p>
          <a:p>
            <a:pPr marL="742950" lvl="1" indent="-285750">
              <a:spcAft>
                <a:spcPts val="1000"/>
              </a:spcAft>
              <a:buFont typeface="Wingdings 3" panose="05040102010807070707" pitchFamily="18" charset="2"/>
              <a:buChar char=""/>
              <a:tabLst>
                <a:tab pos="9144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Anxiety </a:t>
            </a:r>
          </a:p>
          <a:p>
            <a:pPr marL="742950" lvl="1" indent="-285750">
              <a:spcAft>
                <a:spcPts val="1000"/>
              </a:spcAft>
              <a:buFont typeface="Wingdings 3" panose="05040102010807070707" pitchFamily="18" charset="2"/>
              <a:buChar char=""/>
              <a:tabLst>
                <a:tab pos="9144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Social / professional isolation </a:t>
            </a:r>
          </a:p>
          <a:p>
            <a:pPr marL="742950" lvl="1" indent="-285750">
              <a:spcAft>
                <a:spcPts val="1000"/>
              </a:spcAft>
              <a:buFont typeface="Wingdings 3" panose="05040102010807070707" pitchFamily="18" charset="2"/>
              <a:buChar char=""/>
              <a:tabLst>
                <a:tab pos="9144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High levels of impulsivity </a:t>
            </a:r>
          </a:p>
          <a:p>
            <a:pPr marL="742950" lvl="1" indent="-285750">
              <a:spcAft>
                <a:spcPts val="1000"/>
              </a:spcAft>
              <a:buFont typeface="Wingdings 3" panose="05040102010807070707" pitchFamily="18" charset="2"/>
              <a:buChar char=""/>
              <a:tabLst>
                <a:tab pos="9144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Low self-esteem </a:t>
            </a:r>
          </a:p>
          <a:p>
            <a:pPr marL="742950" lvl="1" indent="-285750">
              <a:spcAft>
                <a:spcPts val="1000"/>
              </a:spcAft>
              <a:buFont typeface="Wingdings 3" panose="05040102010807070707" pitchFamily="18" charset="2"/>
              <a:buChar char=""/>
              <a:tabLst>
                <a:tab pos="9144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Own histories of trauma / attachment related issues </a:t>
            </a:r>
          </a:p>
          <a:p>
            <a:pPr marL="742950" lvl="1" indent="-285750">
              <a:spcAft>
                <a:spcPts val="1000"/>
              </a:spcAft>
              <a:buFont typeface="Wingdings 3" panose="05040102010807070707" pitchFamily="18" charset="2"/>
              <a:buChar char=""/>
              <a:tabLst>
                <a:tab pos="9144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Unresolved anger towards authority figures </a:t>
            </a:r>
          </a:p>
          <a:p>
            <a:pPr marL="742950" lvl="1" indent="-285750">
              <a:spcAft>
                <a:spcPts val="1000"/>
              </a:spcAft>
              <a:buFont typeface="Wingdings 3" panose="05040102010807070707" pitchFamily="18" charset="2"/>
              <a:buChar char=""/>
              <a:tabLst>
                <a:tab pos="9144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Difficulties with not being liked by clients</a:t>
            </a:r>
          </a:p>
          <a:p>
            <a:pPr marL="742950" lvl="1" indent="-285750">
              <a:spcAft>
                <a:spcPts val="1000"/>
              </a:spcAft>
              <a:buFont typeface="Wingdings 3" panose="05040102010807070707" pitchFamily="18" charset="2"/>
              <a:buChar char=""/>
              <a:tabLst>
                <a:tab pos="9144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High levels of stress / high risk work environment </a:t>
            </a:r>
          </a:p>
          <a:p>
            <a:pPr marL="742950" lvl="1" indent="-285750">
              <a:spcAft>
                <a:spcPts val="1000"/>
              </a:spcAft>
              <a:buFont typeface="Wingdings 3" panose="05040102010807070707" pitchFamily="18" charset="2"/>
              <a:buChar char=""/>
              <a:tabLst>
                <a:tab pos="9144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Lack of accountability </a:t>
            </a:r>
          </a:p>
          <a:p>
            <a:pPr marL="742950" lvl="1" indent="-285750">
              <a:spcAft>
                <a:spcPts val="1000"/>
              </a:spcAft>
              <a:buFont typeface="Wingdings 3" panose="05040102010807070707" pitchFamily="18" charset="2"/>
              <a:buChar char=""/>
              <a:tabLst>
                <a:tab pos="9144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Perceived insufficient emotional support </a:t>
            </a:r>
          </a:p>
          <a:p>
            <a:pPr marL="742950" lvl="1" indent="-285750">
              <a:spcAft>
                <a:spcPts val="1000"/>
              </a:spcAft>
              <a:buFont typeface="Wingdings 3" panose="05040102010807070707" pitchFamily="18" charset="2"/>
              <a:buChar char=""/>
              <a:tabLst>
                <a:tab pos="9144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Rarely, mental illness (e.g. mania, psychosis, personality disorders- ASPD, Narcissistic PD- ‘god complex’)</a:t>
            </a:r>
          </a:p>
          <a:p>
            <a:pPr marL="742950" lvl="1" indent="-285750">
              <a:spcAft>
                <a:spcPts val="1000"/>
              </a:spcAft>
              <a:buFont typeface="Wingdings 3" panose="05040102010807070707" pitchFamily="18" charset="2"/>
              <a:buChar char=""/>
              <a:tabLst>
                <a:tab pos="9144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Factors associated with work settings (e.g. isolated working practices)</a:t>
            </a:r>
          </a:p>
          <a:p>
            <a:pPr marL="742950" lvl="1" indent="-285750">
              <a:spcAft>
                <a:spcPts val="1000"/>
              </a:spcAft>
              <a:buFont typeface="Wingdings 3" panose="05040102010807070707" pitchFamily="18" charset="2"/>
              <a:buChar char=""/>
              <a:tabLst>
                <a:tab pos="9144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Client type and what they may bring to relationship dynamics</a:t>
            </a:r>
          </a:p>
          <a:p>
            <a:endParaRPr lang="en-GB" sz="1000" dirty="0"/>
          </a:p>
        </p:txBody>
      </p:sp>
      <p:sp>
        <p:nvSpPr>
          <p:cNvPr id="2" name="Footer Placeholder 1">
            <a:extLst>
              <a:ext uri="{FF2B5EF4-FFF2-40B4-BE49-F238E27FC236}">
                <a16:creationId xmlns:a16="http://schemas.microsoft.com/office/drawing/2014/main" id="{4165C81F-1800-4FFE-BAFD-B356F41D53AB}"/>
              </a:ext>
            </a:extLst>
          </p:cNvPr>
          <p:cNvSpPr>
            <a:spLocks noGrp="1"/>
          </p:cNvSpPr>
          <p:nvPr>
            <p:ph type="ftr" sz="quarter" idx="11"/>
          </p:nvPr>
        </p:nvSpPr>
        <p:spPr>
          <a:xfrm>
            <a:off x="4038600" y="6356350"/>
            <a:ext cx="4114800" cy="365125"/>
          </a:xfrm>
        </p:spPr>
        <p:txBody>
          <a:bodyPr>
            <a:normAutofit/>
          </a:bodyPr>
          <a:lstStyle/>
          <a:p>
            <a:pPr>
              <a:spcAft>
                <a:spcPts val="600"/>
              </a:spcAft>
            </a:pPr>
            <a:r>
              <a:rPr lang="en-GB"/>
              <a:t>County Lines Pathfinder, Suffolk Youth Justice Service</a:t>
            </a:r>
          </a:p>
        </p:txBody>
      </p:sp>
      <p:sp>
        <p:nvSpPr>
          <p:cNvPr id="3" name="Slide Number Placeholder 2">
            <a:extLst>
              <a:ext uri="{FF2B5EF4-FFF2-40B4-BE49-F238E27FC236}">
                <a16:creationId xmlns:a16="http://schemas.microsoft.com/office/drawing/2014/main" id="{45754C47-CA9E-4E63-B338-836D76EAB86F}"/>
              </a:ext>
            </a:extLst>
          </p:cNvPr>
          <p:cNvSpPr>
            <a:spLocks noGrp="1"/>
          </p:cNvSpPr>
          <p:nvPr>
            <p:ph type="sldNum" sz="quarter" idx="12"/>
          </p:nvPr>
        </p:nvSpPr>
        <p:spPr>
          <a:xfrm>
            <a:off x="8610600" y="6356350"/>
            <a:ext cx="2743200" cy="365125"/>
          </a:xfrm>
        </p:spPr>
        <p:txBody>
          <a:bodyPr>
            <a:normAutofit/>
          </a:bodyPr>
          <a:lstStyle/>
          <a:p>
            <a:pPr>
              <a:spcAft>
                <a:spcPts val="600"/>
              </a:spcAft>
            </a:pPr>
            <a:fld id="{58400841-658E-4F7B-AC61-BF593FEF122C}" type="slidenum">
              <a:rPr lang="en-GB"/>
              <a:pPr>
                <a:spcAft>
                  <a:spcPts val="600"/>
                </a:spcAft>
              </a:pPr>
              <a:t>13</a:t>
            </a:fld>
            <a:endParaRPr lang="en-GB"/>
          </a:p>
        </p:txBody>
      </p:sp>
    </p:spTree>
    <p:extLst>
      <p:ext uri="{BB962C8B-B14F-4D97-AF65-F5344CB8AC3E}">
        <p14:creationId xmlns:p14="http://schemas.microsoft.com/office/powerpoint/2010/main" val="1784382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E5AFCC5-61A0-4FC0-85F0-5D7B7441E888}"/>
              </a:ext>
            </a:extLst>
          </p:cNvPr>
          <p:cNvSpPr>
            <a:spLocks noGrp="1"/>
          </p:cNvSpPr>
          <p:nvPr>
            <p:ph type="ftr" sz="quarter" idx="11"/>
          </p:nvPr>
        </p:nvSpPr>
        <p:spPr/>
        <p:txBody>
          <a:bodyPr vert="horz" lIns="91440" tIns="45720" rIns="91440" bIns="45720" rtlCol="0" anchor="ctr">
            <a:normAutofit/>
          </a:bodyPr>
          <a:lstStyle/>
          <a:p>
            <a:pPr>
              <a:spcAft>
                <a:spcPts val="600"/>
              </a:spcAft>
            </a:pPr>
            <a:r>
              <a:rPr lang="en-GB" kern="1200">
                <a:solidFill>
                  <a:schemeClr val="tx1">
                    <a:tint val="75000"/>
                  </a:schemeClr>
                </a:solidFill>
                <a:latin typeface="+mn-lt"/>
                <a:ea typeface="+mn-ea"/>
                <a:cs typeface="+mn-cs"/>
              </a:rPr>
              <a:t>County Lines Pathfinder, Suffolk Youth Justice Service</a:t>
            </a:r>
            <a:endParaRPr lang="en-US" kern="1200">
              <a:solidFill>
                <a:schemeClr val="tx1">
                  <a:tint val="75000"/>
                </a:schemeClr>
              </a:solidFill>
              <a:latin typeface="+mn-lt"/>
              <a:ea typeface="+mn-ea"/>
              <a:cs typeface="+mn-cs"/>
            </a:endParaRPr>
          </a:p>
        </p:txBody>
      </p:sp>
      <p:sp>
        <p:nvSpPr>
          <p:cNvPr id="5" name="Slide Number Placeholder 4">
            <a:extLst>
              <a:ext uri="{FF2B5EF4-FFF2-40B4-BE49-F238E27FC236}">
                <a16:creationId xmlns:a16="http://schemas.microsoft.com/office/drawing/2014/main" id="{5DC1968B-F877-4FA1-8506-8871B37BCF66}"/>
              </a:ext>
            </a:extLst>
          </p:cNvPr>
          <p:cNvSpPr>
            <a:spLocks noGrp="1"/>
          </p:cNvSpPr>
          <p:nvPr>
            <p:ph type="sldNum" sz="quarter" idx="12"/>
          </p:nvPr>
        </p:nvSpPr>
        <p:spPr/>
        <p:txBody>
          <a:bodyPr vert="horz" lIns="91440" tIns="45720" rIns="91440" bIns="45720" rtlCol="0" anchor="ctr">
            <a:normAutofit/>
          </a:bodyPr>
          <a:lstStyle/>
          <a:p>
            <a:pPr>
              <a:spcAft>
                <a:spcPts val="600"/>
              </a:spcAft>
            </a:pPr>
            <a:fld id="{58400841-658E-4F7B-AC61-BF593FEF122C}" type="slidenum">
              <a:rPr lang="en-US" smtClean="0"/>
              <a:pPr>
                <a:spcAft>
                  <a:spcPts val="600"/>
                </a:spcAft>
              </a:pPr>
              <a:t>14</a:t>
            </a:fld>
            <a:endParaRPr lang="en-US"/>
          </a:p>
        </p:txBody>
      </p:sp>
      <p:graphicFrame>
        <p:nvGraphicFramePr>
          <p:cNvPr id="7" name="Content Placeholder 2">
            <a:extLst>
              <a:ext uri="{FF2B5EF4-FFF2-40B4-BE49-F238E27FC236}">
                <a16:creationId xmlns:a16="http://schemas.microsoft.com/office/drawing/2014/main" id="{62E9DC60-03AF-41F3-A99B-B79132331CF0}"/>
              </a:ext>
            </a:extLst>
          </p:cNvPr>
          <p:cNvGraphicFramePr>
            <a:graphicFrameLocks noGrp="1"/>
          </p:cNvGraphicFramePr>
          <p:nvPr>
            <p:ph idx="4294967295"/>
            <p:extLst>
              <p:ext uri="{D42A27DB-BD31-4B8C-83A1-F6EECF244321}">
                <p14:modId xmlns:p14="http://schemas.microsoft.com/office/powerpoint/2010/main" val="2795606466"/>
              </p:ext>
            </p:extLst>
          </p:nvPr>
        </p:nvGraphicFramePr>
        <p:xfrm>
          <a:off x="680484" y="584792"/>
          <a:ext cx="10673316" cy="5596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7021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30804F5C-9D48-42FB-893B-2526579F3689}"/>
              </a:ext>
            </a:extLst>
          </p:cNvPr>
          <p:cNvSpPr>
            <a:spLocks noGrp="1"/>
          </p:cNvSpPr>
          <p:nvPr>
            <p:ph type="title"/>
          </p:nvPr>
        </p:nvSpPr>
        <p:spPr>
          <a:xfrm>
            <a:off x="841248" y="548640"/>
            <a:ext cx="3600860" cy="5431536"/>
          </a:xfrm>
        </p:spPr>
        <p:txBody>
          <a:bodyPr>
            <a:noAutofit/>
          </a:bodyPr>
          <a:lstStyle/>
          <a:p>
            <a:r>
              <a:rPr lang="en-GB" sz="2800" b="1" dirty="0">
                <a:solidFill>
                  <a:srgbClr val="002060"/>
                </a:solidFill>
                <a:latin typeface="Arial" panose="020B0604020202020204" pitchFamily="34" charset="0"/>
                <a:cs typeface="Arial" panose="020B0604020202020204" pitchFamily="34" charset="0"/>
              </a:rPr>
              <a:t>FACTORS THAT ARE RELATED TO COHORTS THAT COULD MAKE MANAGING BOUNDARIES MORE CHALLENGING OR  PRESENT MORE DILEMMAS</a:t>
            </a:r>
            <a:br>
              <a:rPr lang="en-US" sz="2800" dirty="0"/>
            </a:br>
            <a:endParaRPr lang="en-GB" sz="2800" dirty="0"/>
          </a:p>
        </p:txBody>
      </p:sp>
      <p:sp>
        <p:nvSpPr>
          <p:cNvPr id="16"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69BC2405-013C-4662-9A45-81AAF2611278}"/>
              </a:ext>
            </a:extLst>
          </p:cNvPr>
          <p:cNvSpPr>
            <a:spLocks noGrp="1"/>
          </p:cNvSpPr>
          <p:nvPr>
            <p:ph idx="1"/>
          </p:nvPr>
        </p:nvSpPr>
        <p:spPr>
          <a:xfrm>
            <a:off x="5126418" y="552091"/>
            <a:ext cx="6224335" cy="5431536"/>
          </a:xfrm>
        </p:spPr>
        <p:txBody>
          <a:bodyPr anchor="ctr">
            <a:normAutofit/>
          </a:bodyPr>
          <a:lstStyle/>
          <a:p>
            <a:pPr marL="342900" lvl="0" indent="-342900">
              <a:spcAft>
                <a:spcPts val="1000"/>
              </a:spcAft>
              <a:buFont typeface="Wingdings 3" panose="05040102010807070707" pitchFamily="18" charset="2"/>
              <a:buChar char=""/>
              <a:tabLst>
                <a:tab pos="457200" algn="l"/>
              </a:tabLst>
            </a:pPr>
            <a:r>
              <a:rPr lang="en-GB" sz="1500" dirty="0">
                <a:effectLst/>
                <a:latin typeface="Arial" panose="020B0604020202020204" pitchFamily="34" charset="0"/>
                <a:ea typeface="Calibri" panose="020F0502020204030204" pitchFamily="34" charset="0"/>
                <a:cs typeface="Arial" panose="020B0604020202020204" pitchFamily="34" charset="0"/>
              </a:rPr>
              <a:t>Criminal exploitation: mistrustful, working hard to engage, re-treading familiar relationship patterns and dynamics. </a:t>
            </a:r>
          </a:p>
          <a:p>
            <a:pPr marL="342900" lvl="0" indent="-342900">
              <a:spcAft>
                <a:spcPts val="1000"/>
              </a:spcAft>
              <a:buFont typeface="Wingdings 3" panose="05040102010807070707" pitchFamily="18" charset="2"/>
              <a:buChar char=""/>
              <a:tabLst>
                <a:tab pos="457200" algn="l"/>
              </a:tabLst>
            </a:pPr>
            <a:r>
              <a:rPr lang="en-GB" sz="1500" b="1" dirty="0">
                <a:effectLst/>
                <a:latin typeface="Arial" panose="020B0604020202020204" pitchFamily="34" charset="0"/>
                <a:ea typeface="Calibri" panose="020F0502020204030204" pitchFamily="34" charset="0"/>
                <a:cs typeface="Arial" panose="020B0604020202020204" pitchFamily="34" charset="0"/>
              </a:rPr>
              <a:t>Empathy</a:t>
            </a:r>
            <a:r>
              <a:rPr lang="en-GB" sz="1500" dirty="0">
                <a:effectLst/>
                <a:latin typeface="Arial" panose="020B0604020202020204" pitchFamily="34" charset="0"/>
                <a:ea typeface="Calibri" panose="020F0502020204030204" pitchFamily="34" charset="0"/>
                <a:cs typeface="Arial" panose="020B0604020202020204" pitchFamily="34" charset="0"/>
              </a:rPr>
              <a:t> – hearing too many gut-wrenching and sad stories, trying to ‘fix’ this. </a:t>
            </a:r>
          </a:p>
          <a:p>
            <a:pPr marL="342900" lvl="0" indent="-342900">
              <a:spcAft>
                <a:spcPts val="1000"/>
              </a:spcAft>
              <a:buFont typeface="Wingdings 3" panose="05040102010807070707" pitchFamily="18" charset="2"/>
              <a:buChar char=""/>
              <a:tabLst>
                <a:tab pos="457200" algn="l"/>
              </a:tabLst>
            </a:pPr>
            <a:r>
              <a:rPr lang="en-GB" sz="1500" b="1" dirty="0">
                <a:effectLst/>
                <a:latin typeface="Arial" panose="020B0604020202020204" pitchFamily="34" charset="0"/>
                <a:ea typeface="Calibri" panose="020F0502020204030204" pitchFamily="34" charset="0"/>
                <a:cs typeface="Arial" panose="020B0604020202020204" pitchFamily="34" charset="0"/>
              </a:rPr>
              <a:t>Myths and misconceptions- </a:t>
            </a:r>
            <a:r>
              <a:rPr lang="en-GB" sz="1500" dirty="0">
                <a:effectLst/>
                <a:latin typeface="Arial" panose="020B0604020202020204" pitchFamily="34" charset="0"/>
                <a:ea typeface="Calibri" panose="020F0502020204030204" pitchFamily="34" charset="0"/>
                <a:cs typeface="Arial" panose="020B0604020202020204" pitchFamily="34" charset="0"/>
              </a:rPr>
              <a:t>believe we need to self-disclose to engage. </a:t>
            </a:r>
          </a:p>
          <a:p>
            <a:pPr marL="342900" lvl="0" indent="-342900">
              <a:spcAft>
                <a:spcPts val="1000"/>
              </a:spcAft>
              <a:buFont typeface="Wingdings 3" panose="05040102010807070707" pitchFamily="18" charset="2"/>
              <a:buChar char=""/>
              <a:tabLst>
                <a:tab pos="457200" algn="l"/>
              </a:tabLst>
            </a:pPr>
            <a:r>
              <a:rPr lang="en-GB" sz="1500" b="1" dirty="0">
                <a:effectLst/>
                <a:latin typeface="Arial" panose="020B0604020202020204" pitchFamily="34" charset="0"/>
                <a:ea typeface="Calibri" panose="020F0502020204030204" pitchFamily="34" charset="0"/>
                <a:cs typeface="Arial" panose="020B0604020202020204" pitchFamily="34" charset="0"/>
              </a:rPr>
              <a:t>Narratives around the cohorts- </a:t>
            </a:r>
            <a:r>
              <a:rPr lang="en-GB" sz="1500" dirty="0">
                <a:effectLst/>
                <a:latin typeface="Arial" panose="020B0604020202020204" pitchFamily="34" charset="0"/>
                <a:ea typeface="Calibri" panose="020F0502020204030204" pitchFamily="34" charset="0"/>
                <a:cs typeface="Arial" panose="020B0604020202020204" pitchFamily="34" charset="0"/>
              </a:rPr>
              <a:t>needing to be a ‘safe and trusted adult’- connected to local community, but this creates ethical dilemmas of working with children related to adults we might know from other contexts. </a:t>
            </a:r>
          </a:p>
          <a:p>
            <a:pPr marL="342900" lvl="0" indent="-342900">
              <a:spcAft>
                <a:spcPts val="1000"/>
              </a:spcAft>
              <a:buFont typeface="Wingdings 3" panose="05040102010807070707" pitchFamily="18" charset="2"/>
              <a:buChar char=""/>
              <a:tabLst>
                <a:tab pos="457200" algn="l"/>
              </a:tabLst>
            </a:pPr>
            <a:r>
              <a:rPr lang="en-GB" sz="1500" b="1" dirty="0">
                <a:effectLst/>
                <a:latin typeface="Arial" panose="020B0604020202020204" pitchFamily="34" charset="0"/>
                <a:ea typeface="Calibri" panose="020F0502020204030204" pitchFamily="34" charset="0"/>
                <a:cs typeface="Arial" panose="020B0604020202020204" pitchFamily="34" charset="0"/>
              </a:rPr>
              <a:t>Risks related to child’s networks- </a:t>
            </a:r>
            <a:r>
              <a:rPr lang="en-GB" sz="1500" u="sng" dirty="0">
                <a:effectLst/>
                <a:latin typeface="Arial" panose="020B0604020202020204" pitchFamily="34" charset="0"/>
                <a:ea typeface="Calibri" panose="020F0502020204030204" pitchFamily="34" charset="0"/>
                <a:cs typeface="Arial" panose="020B0604020202020204" pitchFamily="34" charset="0"/>
              </a:rPr>
              <a:t>every time you share something with a child you are sharing this information potentially with every person they know, and every individual all those other people know too</a:t>
            </a:r>
            <a:r>
              <a:rPr lang="en-GB" sz="1500" dirty="0">
                <a:effectLst/>
                <a:latin typeface="Arial" panose="020B0604020202020204" pitchFamily="34" charset="0"/>
                <a:ea typeface="Calibri" panose="020F0502020204030204" pitchFamily="34" charset="0"/>
                <a:cs typeface="Arial" panose="020B0604020202020204" pitchFamily="34" charset="0"/>
              </a:rPr>
              <a:t>… </a:t>
            </a:r>
          </a:p>
          <a:p>
            <a:pPr marL="342900" lvl="0" indent="-342900">
              <a:spcAft>
                <a:spcPts val="1000"/>
              </a:spcAft>
              <a:buFont typeface="Wingdings 3" panose="05040102010807070707" pitchFamily="18" charset="2"/>
              <a:buChar char=""/>
              <a:tabLst>
                <a:tab pos="457200" algn="l"/>
              </a:tabLst>
            </a:pPr>
            <a:r>
              <a:rPr lang="en-GB" sz="1500" b="1" dirty="0">
                <a:effectLst/>
                <a:latin typeface="Arial" panose="020B0604020202020204" pitchFamily="34" charset="0"/>
                <a:ea typeface="Calibri" panose="020F0502020204030204" pitchFamily="34" charset="0"/>
                <a:cs typeface="Arial" panose="020B0604020202020204" pitchFamily="34" charset="0"/>
              </a:rPr>
              <a:t>Victim / perpetrator dichotomy </a:t>
            </a:r>
            <a:r>
              <a:rPr lang="en-GB" sz="1500" dirty="0">
                <a:effectLst/>
                <a:latin typeface="Arial" panose="020B0604020202020204" pitchFamily="34" charset="0"/>
                <a:ea typeface="Calibri" panose="020F0502020204030204" pitchFamily="34" charset="0"/>
                <a:cs typeface="Arial" panose="020B0604020202020204" pitchFamily="34" charset="0"/>
              </a:rPr>
              <a:t>– failing to appreciate the potential for harm. </a:t>
            </a:r>
            <a:endParaRPr lang="en-GB" sz="15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1000"/>
              </a:spcAft>
              <a:buFont typeface="Wingdings 3" panose="05040102010807070707" pitchFamily="18" charset="2"/>
              <a:buChar char=""/>
              <a:tabLst>
                <a:tab pos="457200" algn="l"/>
              </a:tabLst>
            </a:pPr>
            <a:endParaRPr lang="en-GB" sz="1500" dirty="0">
              <a:effectLst/>
              <a:latin typeface="Arial" panose="020B0604020202020204" pitchFamily="34" charset="0"/>
              <a:ea typeface="Calibri" panose="020F050202020403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3E21B439-DFD2-4208-90D6-2D1BB5FEAE4B}"/>
              </a:ext>
            </a:extLst>
          </p:cNvPr>
          <p:cNvSpPr>
            <a:spLocks noGrp="1"/>
          </p:cNvSpPr>
          <p:nvPr>
            <p:ph type="ftr" sz="quarter" idx="11"/>
          </p:nvPr>
        </p:nvSpPr>
        <p:spPr>
          <a:xfrm>
            <a:off x="4038600" y="6356350"/>
            <a:ext cx="4114800" cy="365125"/>
          </a:xfrm>
        </p:spPr>
        <p:txBody>
          <a:bodyPr>
            <a:normAutofit/>
          </a:bodyPr>
          <a:lstStyle/>
          <a:p>
            <a:pPr>
              <a:spcAft>
                <a:spcPts val="600"/>
              </a:spcAft>
            </a:pPr>
            <a:r>
              <a:rPr lang="en-GB"/>
              <a:t>County Lines Pathfinder, Suffolk Youth Justice Service</a:t>
            </a:r>
          </a:p>
        </p:txBody>
      </p:sp>
      <p:sp>
        <p:nvSpPr>
          <p:cNvPr id="3" name="Slide Number Placeholder 2">
            <a:extLst>
              <a:ext uri="{FF2B5EF4-FFF2-40B4-BE49-F238E27FC236}">
                <a16:creationId xmlns:a16="http://schemas.microsoft.com/office/drawing/2014/main" id="{882171C8-3FE8-4ECF-8F78-26E0638766A8}"/>
              </a:ext>
            </a:extLst>
          </p:cNvPr>
          <p:cNvSpPr>
            <a:spLocks noGrp="1"/>
          </p:cNvSpPr>
          <p:nvPr>
            <p:ph type="sldNum" sz="quarter" idx="12"/>
          </p:nvPr>
        </p:nvSpPr>
        <p:spPr>
          <a:xfrm>
            <a:off x="8610600" y="6356350"/>
            <a:ext cx="2743200" cy="365125"/>
          </a:xfrm>
        </p:spPr>
        <p:txBody>
          <a:bodyPr>
            <a:normAutofit/>
          </a:bodyPr>
          <a:lstStyle/>
          <a:p>
            <a:pPr>
              <a:spcAft>
                <a:spcPts val="600"/>
              </a:spcAft>
            </a:pPr>
            <a:fld id="{58400841-658E-4F7B-AC61-BF593FEF122C}" type="slidenum">
              <a:rPr lang="en-GB" smtClean="0"/>
              <a:pPr>
                <a:spcAft>
                  <a:spcPts val="600"/>
                </a:spcAft>
              </a:pPr>
              <a:t>15</a:t>
            </a:fld>
            <a:endParaRPr lang="en-GB"/>
          </a:p>
        </p:txBody>
      </p:sp>
    </p:spTree>
    <p:extLst>
      <p:ext uri="{BB962C8B-B14F-4D97-AF65-F5344CB8AC3E}">
        <p14:creationId xmlns:p14="http://schemas.microsoft.com/office/powerpoint/2010/main" val="456556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4304D7-9EC3-42BA-B698-8DB8AC07767F}"/>
              </a:ext>
            </a:extLst>
          </p:cNvPr>
          <p:cNvSpPr>
            <a:spLocks noGrp="1"/>
          </p:cNvSpPr>
          <p:nvPr>
            <p:ph type="title"/>
          </p:nvPr>
        </p:nvSpPr>
        <p:spPr>
          <a:xfrm>
            <a:off x="524741" y="620392"/>
            <a:ext cx="3808268" cy="5504688"/>
          </a:xfrm>
        </p:spPr>
        <p:txBody>
          <a:bodyPr>
            <a:normAutofit/>
          </a:bodyPr>
          <a:lstStyle/>
          <a:p>
            <a:r>
              <a:rPr lang="en-GB" sz="3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PRACTITIONER GUIDANCE:</a:t>
            </a:r>
            <a:br>
              <a:rPr lang="en-GB" sz="3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endParaRPr lang="en-GB" sz="3600" dirty="0">
              <a:solidFill>
                <a:srgbClr val="002060"/>
              </a:solidFill>
            </a:endParaRPr>
          </a:p>
        </p:txBody>
      </p:sp>
      <p:sp>
        <p:nvSpPr>
          <p:cNvPr id="2" name="Footer Placeholder 1">
            <a:extLst>
              <a:ext uri="{FF2B5EF4-FFF2-40B4-BE49-F238E27FC236}">
                <a16:creationId xmlns:a16="http://schemas.microsoft.com/office/drawing/2014/main" id="{823F8D06-C3BD-414A-933A-4C63F157AA7E}"/>
              </a:ext>
            </a:extLst>
          </p:cNvPr>
          <p:cNvSpPr>
            <a:spLocks noGrp="1"/>
          </p:cNvSpPr>
          <p:nvPr>
            <p:ph type="ftr" sz="quarter" idx="11"/>
          </p:nvPr>
        </p:nvSpPr>
        <p:spPr/>
        <p:txBody>
          <a:bodyPr>
            <a:normAutofit/>
          </a:bodyPr>
          <a:lstStyle/>
          <a:p>
            <a:pPr>
              <a:spcAft>
                <a:spcPts val="600"/>
              </a:spcAft>
            </a:pPr>
            <a:r>
              <a:rPr lang="en-GB"/>
              <a:t>County Lines Pathfinder, Suffolk Youth Justice Service</a:t>
            </a:r>
          </a:p>
        </p:txBody>
      </p:sp>
      <p:sp>
        <p:nvSpPr>
          <p:cNvPr id="3" name="Slide Number Placeholder 2">
            <a:extLst>
              <a:ext uri="{FF2B5EF4-FFF2-40B4-BE49-F238E27FC236}">
                <a16:creationId xmlns:a16="http://schemas.microsoft.com/office/drawing/2014/main" id="{C029F21A-DFA1-402C-A07A-5440863AFEDF}"/>
              </a:ext>
            </a:extLst>
          </p:cNvPr>
          <p:cNvSpPr>
            <a:spLocks noGrp="1"/>
          </p:cNvSpPr>
          <p:nvPr>
            <p:ph type="sldNum" sz="quarter" idx="12"/>
          </p:nvPr>
        </p:nvSpPr>
        <p:spPr/>
        <p:txBody>
          <a:bodyPr>
            <a:normAutofit/>
          </a:bodyPr>
          <a:lstStyle/>
          <a:p>
            <a:pPr>
              <a:spcAft>
                <a:spcPts val="600"/>
              </a:spcAft>
            </a:pPr>
            <a:fld id="{58400841-658E-4F7B-AC61-BF593FEF122C}" type="slidenum">
              <a:rPr lang="en-GB" smtClean="0"/>
              <a:pPr>
                <a:spcAft>
                  <a:spcPts val="600"/>
                </a:spcAft>
              </a:pPr>
              <a:t>16</a:t>
            </a:fld>
            <a:endParaRPr lang="en-GB"/>
          </a:p>
        </p:txBody>
      </p:sp>
      <p:graphicFrame>
        <p:nvGraphicFramePr>
          <p:cNvPr id="9" name="TextBox 4">
            <a:extLst>
              <a:ext uri="{FF2B5EF4-FFF2-40B4-BE49-F238E27FC236}">
                <a16:creationId xmlns:a16="http://schemas.microsoft.com/office/drawing/2014/main" id="{AE0F4D9A-1C80-4374-BA70-93799E85AEE6}"/>
              </a:ext>
            </a:extLst>
          </p:cNvPr>
          <p:cNvGraphicFramePr/>
          <p:nvPr>
            <p:extLst>
              <p:ext uri="{D42A27DB-BD31-4B8C-83A1-F6EECF244321}">
                <p14:modId xmlns:p14="http://schemas.microsoft.com/office/powerpoint/2010/main" val="4046860850"/>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7987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F3CFED-032B-4060-84E8-B994643A0AAB}"/>
              </a:ext>
            </a:extLst>
          </p:cNvPr>
          <p:cNvSpPr>
            <a:spLocks noGrp="1"/>
          </p:cNvSpPr>
          <p:nvPr>
            <p:ph type="title"/>
          </p:nvPr>
        </p:nvSpPr>
        <p:spPr>
          <a:xfrm>
            <a:off x="1913468" y="1"/>
            <a:ext cx="9440332" cy="1690688"/>
          </a:xfrm>
        </p:spPr>
        <p:txBody>
          <a:bodyPr vert="horz" lIns="91440" tIns="45720" rIns="91440" bIns="45720" rtlCol="0">
            <a:normAutofit/>
          </a:bodyPr>
          <a:lstStyle/>
          <a:p>
            <a:pPr algn="ctr"/>
            <a:r>
              <a:rPr lang="en-US" sz="2400" b="1" kern="1200" dirty="0">
                <a:solidFill>
                  <a:srgbClr val="002060"/>
                </a:solidFill>
                <a:effectLst/>
                <a:latin typeface="Arial" panose="020B0604020202020204" pitchFamily="34" charset="0"/>
                <a:cs typeface="Arial" panose="020B0604020202020204" pitchFamily="34" charset="0"/>
              </a:rPr>
              <a:t>WHAT COULD YOU OR OTHERS START TO NOTICE WHEN THINGS START TO DRIFT?  </a:t>
            </a:r>
            <a:endParaRPr lang="en-US" sz="2400" kern="1200" dirty="0">
              <a:solidFill>
                <a:srgbClr val="002060"/>
              </a:solidFill>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46DA9F4E-9799-4542-8D63-D06E8FC0948F}"/>
              </a:ext>
            </a:extLst>
          </p:cNvPr>
          <p:cNvSpPr>
            <a:spLocks noGrp="1"/>
          </p:cNvSpPr>
          <p:nvPr>
            <p:ph type="ftr" sz="quarter" idx="11"/>
          </p:nvPr>
        </p:nvSpPr>
        <p:spPr>
          <a:xfrm>
            <a:off x="4038600" y="6356350"/>
            <a:ext cx="4114800" cy="365125"/>
          </a:xfrm>
        </p:spPr>
        <p:txBody>
          <a:bodyPr vert="horz" lIns="91440" tIns="45720" rIns="91440" bIns="45720" rtlCol="0">
            <a:normAutofit/>
          </a:bodyPr>
          <a:lstStyle/>
          <a:p>
            <a:pPr>
              <a:spcAft>
                <a:spcPts val="600"/>
              </a:spcAft>
            </a:pPr>
            <a:r>
              <a:rPr lang="en-GB" kern="1200">
                <a:latin typeface="+mn-lt"/>
                <a:ea typeface="+mn-ea"/>
                <a:cs typeface="+mn-cs"/>
              </a:rPr>
              <a:t>County Lines Pathfinder, Suffolk Youth Justice Service</a:t>
            </a:r>
            <a:endParaRPr lang="en-US" kern="1200">
              <a:latin typeface="+mn-lt"/>
              <a:ea typeface="+mn-ea"/>
              <a:cs typeface="+mn-cs"/>
            </a:endParaRPr>
          </a:p>
        </p:txBody>
      </p:sp>
      <p:sp>
        <p:nvSpPr>
          <p:cNvPr id="3" name="Slide Number Placeholder 2">
            <a:extLst>
              <a:ext uri="{FF2B5EF4-FFF2-40B4-BE49-F238E27FC236}">
                <a16:creationId xmlns:a16="http://schemas.microsoft.com/office/drawing/2014/main" id="{1BDEE91C-80CB-46B4-A68A-3FC94DD6C760}"/>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a:spcAft>
                <a:spcPts val="600"/>
              </a:spcAft>
            </a:pPr>
            <a:fld id="{58400841-658E-4F7B-AC61-BF593FEF122C}" type="slidenum">
              <a:rPr lang="en-US"/>
              <a:pPr>
                <a:spcAft>
                  <a:spcPts val="600"/>
                </a:spcAft>
              </a:pPr>
              <a:t>17</a:t>
            </a:fld>
            <a:endParaRPr lang="en-US"/>
          </a:p>
        </p:txBody>
      </p:sp>
      <p:graphicFrame>
        <p:nvGraphicFramePr>
          <p:cNvPr id="23" name="TextBox 4">
            <a:extLst>
              <a:ext uri="{FF2B5EF4-FFF2-40B4-BE49-F238E27FC236}">
                <a16:creationId xmlns:a16="http://schemas.microsoft.com/office/drawing/2014/main" id="{6229A472-5CE7-49D4-8868-6993D1F44ED6}"/>
              </a:ext>
            </a:extLst>
          </p:cNvPr>
          <p:cNvGraphicFramePr/>
          <p:nvPr>
            <p:extLst>
              <p:ext uri="{D42A27DB-BD31-4B8C-83A1-F6EECF244321}">
                <p14:modId xmlns:p14="http://schemas.microsoft.com/office/powerpoint/2010/main" val="1324648844"/>
              </p:ext>
            </p:extLst>
          </p:nvPr>
        </p:nvGraphicFramePr>
        <p:xfrm>
          <a:off x="838200" y="1261241"/>
          <a:ext cx="10515600" cy="49157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8569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6A3599E-920E-4E5D-8C8D-32044C805CFE}"/>
              </a:ext>
            </a:extLst>
          </p:cNvPr>
          <p:cNvSpPr>
            <a:spLocks noGrp="1"/>
          </p:cNvSpPr>
          <p:nvPr>
            <p:ph type="title"/>
          </p:nvPr>
        </p:nvSpPr>
        <p:spPr>
          <a:xfrm>
            <a:off x="686834" y="1153572"/>
            <a:ext cx="3200400" cy="4461163"/>
          </a:xfrm>
        </p:spPr>
        <p:txBody>
          <a:bodyPr>
            <a:normAutofit/>
          </a:bodyPr>
          <a:lstStyle/>
          <a:p>
            <a:r>
              <a:rPr lang="en-GB" sz="28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CREATING SAFER RELATIONSHIPS </a:t>
            </a:r>
            <a:br>
              <a:rPr lang="en-GB" sz="28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GB" sz="2800">
              <a:solidFill>
                <a:srgbClr val="FFFFFF"/>
              </a:solidFill>
            </a:endParaRPr>
          </a:p>
        </p:txBody>
      </p:sp>
      <p:sp>
        <p:nvSpPr>
          <p:cNvPr id="34" name="Arc 3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C1C73FA9-ABE5-424D-BD48-E23B4D7ED726}"/>
              </a:ext>
            </a:extLst>
          </p:cNvPr>
          <p:cNvSpPr>
            <a:spLocks noGrp="1"/>
          </p:cNvSpPr>
          <p:nvPr>
            <p:ph idx="1"/>
          </p:nvPr>
        </p:nvSpPr>
        <p:spPr>
          <a:xfrm>
            <a:off x="4167272" y="319088"/>
            <a:ext cx="7799441" cy="6402387"/>
          </a:xfrm>
        </p:spPr>
        <p:txBody>
          <a:bodyPr anchor="ctr">
            <a:normAutofit fontScale="92500" lnSpcReduction="10000"/>
          </a:bodyPr>
          <a:lstStyle/>
          <a:p>
            <a:pPr marL="0" indent="0">
              <a:spcAft>
                <a:spcPts val="1000"/>
              </a:spcAft>
              <a:buNone/>
            </a:pPr>
            <a:r>
              <a:rPr lang="en-GB" sz="1400" b="1" dirty="0">
                <a:effectLst/>
                <a:latin typeface="Arial" panose="020B0604020202020204" pitchFamily="34" charset="0"/>
                <a:ea typeface="Calibri" panose="020F0502020204030204" pitchFamily="34" charset="0"/>
                <a:cs typeface="Arial" panose="020B0604020202020204" pitchFamily="34" charset="0"/>
              </a:rPr>
              <a:t>How to keep ourselves and the children / caregivers we work with, safe in our relationships </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lvl="0">
              <a:spcAft>
                <a:spcPts val="1000"/>
              </a:spcAft>
              <a:buFont typeface="Wingdings" panose="05000000000000000000" pitchFamily="2" charset="2"/>
              <a:buChar char="Ø"/>
              <a:tabLst>
                <a:tab pos="4572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Being aware of our own histories and vulnerabilities and reflecting on how this may affect the way in which we engage and manage relationships with other people. Points for reflection might include:</a:t>
            </a:r>
          </a:p>
          <a:p>
            <a:pPr lvl="1">
              <a:spcAft>
                <a:spcPts val="1000"/>
              </a:spcAft>
              <a:buFont typeface="Wingdings" panose="05000000000000000000" pitchFamily="2" charset="2"/>
              <a:buChar char="Ø"/>
              <a:tabLst>
                <a:tab pos="914400" algn="l"/>
              </a:tabLst>
            </a:pPr>
            <a:r>
              <a:rPr lang="en-GB" sz="1400" i="1" dirty="0">
                <a:effectLst/>
                <a:latin typeface="Arial" panose="020B0604020202020204" pitchFamily="34" charset="0"/>
                <a:ea typeface="Calibri" panose="020F0502020204030204" pitchFamily="34" charset="0"/>
                <a:cs typeface="Arial" panose="020B0604020202020204" pitchFamily="34" charset="0"/>
              </a:rPr>
              <a:t>What has motivated us to want to do this work? </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lvl="1">
              <a:spcAft>
                <a:spcPts val="1000"/>
              </a:spcAft>
              <a:buFont typeface="Wingdings" panose="05000000000000000000" pitchFamily="2" charset="2"/>
              <a:buChar char="Ø"/>
              <a:tabLst>
                <a:tab pos="914400" algn="l"/>
              </a:tabLst>
            </a:pPr>
            <a:r>
              <a:rPr lang="en-GB" sz="1400" i="1" dirty="0">
                <a:effectLst/>
                <a:latin typeface="Arial" panose="020B0604020202020204" pitchFamily="34" charset="0"/>
                <a:ea typeface="Calibri" panose="020F0502020204030204" pitchFamily="34" charset="0"/>
                <a:cs typeface="Arial" panose="020B0604020202020204" pitchFamily="34" charset="0"/>
              </a:rPr>
              <a:t>What clients do we tend to identify strongly with? Which do we not? Why? How does this affect the way we work with these groups?</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lvl="1">
              <a:spcAft>
                <a:spcPts val="1000"/>
              </a:spcAft>
              <a:buFont typeface="Wingdings" panose="05000000000000000000" pitchFamily="2" charset="2"/>
              <a:buChar char="Ø"/>
              <a:tabLst>
                <a:tab pos="914400" algn="l"/>
              </a:tabLst>
            </a:pPr>
            <a:r>
              <a:rPr lang="en-GB" sz="1400" i="1" dirty="0">
                <a:effectLst/>
                <a:latin typeface="Arial" panose="020B0604020202020204" pitchFamily="34" charset="0"/>
                <a:ea typeface="Calibri" panose="020F0502020204030204" pitchFamily="34" charset="0"/>
                <a:cs typeface="Arial" panose="020B0604020202020204" pitchFamily="34" charset="0"/>
              </a:rPr>
              <a:t>How might factors from our past influence how we view relationships with vulnerable </a:t>
            </a:r>
            <a:r>
              <a:rPr lang="en-GB" sz="1400" i="1" dirty="0">
                <a:latin typeface="Arial" panose="020B0604020202020204" pitchFamily="34" charset="0"/>
                <a:ea typeface="Calibri" panose="020F0502020204030204" pitchFamily="34" charset="0"/>
                <a:cs typeface="Arial" panose="020B0604020202020204" pitchFamily="34" charset="0"/>
              </a:rPr>
              <a:t>children </a:t>
            </a:r>
            <a:r>
              <a:rPr lang="en-GB" sz="1400" i="1" dirty="0">
                <a:effectLst/>
                <a:latin typeface="Arial" panose="020B0604020202020204" pitchFamily="34" charset="0"/>
                <a:ea typeface="Calibri" panose="020F0502020204030204" pitchFamily="34" charset="0"/>
                <a:cs typeface="Arial" panose="020B0604020202020204" pitchFamily="34" charset="0"/>
              </a:rPr>
              <a:t>and families?</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lvl="1">
              <a:spcAft>
                <a:spcPts val="1000"/>
              </a:spcAft>
              <a:buFont typeface="Wingdings" panose="05000000000000000000" pitchFamily="2" charset="2"/>
              <a:buChar char="Ø"/>
              <a:tabLst>
                <a:tab pos="914400" algn="l"/>
              </a:tabLst>
            </a:pPr>
            <a:r>
              <a:rPr lang="en-GB" sz="1400" i="1" dirty="0">
                <a:effectLst/>
                <a:latin typeface="Arial" panose="020B0604020202020204" pitchFamily="34" charset="0"/>
                <a:ea typeface="Calibri" panose="020F0502020204030204" pitchFamily="34" charset="0"/>
                <a:cs typeface="Arial" panose="020B0604020202020204" pitchFamily="34" charset="0"/>
              </a:rPr>
              <a:t>What messages and information do we intentionally and unintentionally give off about ourselves? How might this be perceived by children / families? </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lvl="1">
              <a:spcAft>
                <a:spcPts val="1000"/>
              </a:spcAft>
              <a:buFont typeface="Wingdings" panose="05000000000000000000" pitchFamily="2" charset="2"/>
              <a:buChar char="Ø"/>
              <a:tabLst>
                <a:tab pos="914400" algn="l"/>
              </a:tabLst>
            </a:pPr>
            <a:r>
              <a:rPr lang="en-GB" sz="1400" i="1" dirty="0">
                <a:effectLst/>
                <a:latin typeface="Arial" panose="020B0604020202020204" pitchFamily="34" charset="0"/>
                <a:ea typeface="Calibri" panose="020F0502020204030204" pitchFamily="34" charset="0"/>
                <a:cs typeface="Arial" panose="020B0604020202020204" pitchFamily="34" charset="0"/>
              </a:rPr>
              <a:t>Whose need am I meeting right now?</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lvl="0">
              <a:spcAft>
                <a:spcPts val="1000"/>
              </a:spcAft>
              <a:buFont typeface="Wingdings" panose="05000000000000000000" pitchFamily="2" charset="2"/>
              <a:buChar char="Ø"/>
              <a:tabLst>
                <a:tab pos="4572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Noticing when you strongly disagree with thoughts / views / opinions of supervisors, managers, colleagues and reflecting on why this might be – are they </a:t>
            </a:r>
            <a:r>
              <a:rPr lang="en-GB" sz="1400" i="1" dirty="0">
                <a:effectLst/>
                <a:latin typeface="Arial" panose="020B0604020202020204" pitchFamily="34" charset="0"/>
                <a:ea typeface="Calibri" panose="020F0502020204030204" pitchFamily="34" charset="0"/>
                <a:cs typeface="Arial" panose="020B0604020202020204" pitchFamily="34" charset="0"/>
              </a:rPr>
              <a:t>really</a:t>
            </a:r>
            <a:r>
              <a:rPr lang="en-GB" sz="1400" dirty="0">
                <a:effectLst/>
                <a:latin typeface="Arial" panose="020B0604020202020204" pitchFamily="34" charset="0"/>
                <a:ea typeface="Calibri" panose="020F0502020204030204" pitchFamily="34" charset="0"/>
                <a:cs typeface="Arial" panose="020B0604020202020204" pitchFamily="34" charset="0"/>
              </a:rPr>
              <a:t> wrong, or are you rationalising / justifying your position?</a:t>
            </a:r>
          </a:p>
          <a:p>
            <a:pPr lvl="0">
              <a:spcAft>
                <a:spcPts val="1000"/>
              </a:spcAft>
              <a:buFont typeface="Wingdings" panose="05000000000000000000" pitchFamily="2" charset="2"/>
              <a:buChar char="Ø"/>
              <a:tabLst>
                <a:tab pos="4572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Keeping a healthy degree of scepticism / cynicism- holding in mind both perpetrator and victim status.</a:t>
            </a:r>
          </a:p>
          <a:p>
            <a:pPr>
              <a:spcAft>
                <a:spcPts val="1000"/>
              </a:spcAft>
              <a:buFont typeface="Wingdings" panose="05000000000000000000" pitchFamily="2" charset="2"/>
              <a:buChar char="Ø"/>
              <a:tabLst>
                <a:tab pos="457200" algn="l"/>
              </a:tabLst>
            </a:pPr>
            <a:r>
              <a:rPr lang="en-GB" sz="1400" dirty="0">
                <a:latin typeface="Arial" panose="020B0604020202020204" pitchFamily="34" charset="0"/>
                <a:cs typeface="Arial" panose="020B0604020202020204" pitchFamily="34" charset="0"/>
              </a:rPr>
              <a:t>Trusting your instincts- that feeling that something just ‘isn’t right</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lvl="0">
              <a:spcAft>
                <a:spcPts val="1000"/>
              </a:spcAft>
              <a:buFont typeface="Wingdings" panose="05000000000000000000" pitchFamily="2" charset="2"/>
              <a:buChar char="Ø"/>
              <a:tabLst>
                <a:tab pos="4572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Self-monitoring nature of the relationship (e.g., do you come away from sessions feeling ‘special’? as though the work’s going really well? This can be a warning sign!) </a:t>
            </a:r>
          </a:p>
          <a:p>
            <a:pPr lvl="0">
              <a:spcAft>
                <a:spcPts val="1000"/>
              </a:spcAft>
              <a:buFont typeface="Wingdings" panose="05000000000000000000" pitchFamily="2" charset="2"/>
              <a:buChar char="Ø"/>
              <a:tabLst>
                <a:tab pos="4572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Placing the child and family within context- awareness of the whole network. </a:t>
            </a:r>
          </a:p>
          <a:p>
            <a:pPr lvl="0">
              <a:spcAft>
                <a:spcPts val="1000"/>
              </a:spcAft>
              <a:buFont typeface="Wingdings" panose="05000000000000000000" pitchFamily="2" charset="2"/>
              <a:buChar char="Ø"/>
              <a:tabLst>
                <a:tab pos="4572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Challenging one another…safely. </a:t>
            </a:r>
          </a:p>
          <a:p>
            <a:endParaRPr lang="en-GB" sz="600" dirty="0"/>
          </a:p>
        </p:txBody>
      </p:sp>
      <p:sp>
        <p:nvSpPr>
          <p:cNvPr id="2" name="Footer Placeholder 1">
            <a:extLst>
              <a:ext uri="{FF2B5EF4-FFF2-40B4-BE49-F238E27FC236}">
                <a16:creationId xmlns:a16="http://schemas.microsoft.com/office/drawing/2014/main" id="{AE7669B2-B901-4AF5-A652-88EC00D7F127}"/>
              </a:ext>
            </a:extLst>
          </p:cNvPr>
          <p:cNvSpPr>
            <a:spLocks noGrp="1"/>
          </p:cNvSpPr>
          <p:nvPr>
            <p:ph type="ftr" sz="quarter" idx="11"/>
          </p:nvPr>
        </p:nvSpPr>
        <p:spPr>
          <a:xfrm>
            <a:off x="4038600" y="6356350"/>
            <a:ext cx="5251174" cy="365125"/>
          </a:xfrm>
        </p:spPr>
        <p:txBody>
          <a:bodyPr>
            <a:normAutofit/>
          </a:bodyPr>
          <a:lstStyle/>
          <a:p>
            <a:pPr>
              <a:spcAft>
                <a:spcPts val="600"/>
              </a:spcAft>
            </a:pPr>
            <a:r>
              <a:rPr lang="en-GB"/>
              <a:t>County Lines Pathfinder, Suffolk Youth Justice Service</a:t>
            </a:r>
          </a:p>
        </p:txBody>
      </p:sp>
      <p:sp>
        <p:nvSpPr>
          <p:cNvPr id="3" name="Slide Number Placeholder 2">
            <a:extLst>
              <a:ext uri="{FF2B5EF4-FFF2-40B4-BE49-F238E27FC236}">
                <a16:creationId xmlns:a16="http://schemas.microsoft.com/office/drawing/2014/main" id="{8A2FCED2-8B8D-493D-B241-0439A5BD272C}"/>
              </a:ext>
            </a:extLst>
          </p:cNvPr>
          <p:cNvSpPr>
            <a:spLocks noGrp="1"/>
          </p:cNvSpPr>
          <p:nvPr>
            <p:ph type="sldNum" sz="quarter" idx="12"/>
          </p:nvPr>
        </p:nvSpPr>
        <p:spPr>
          <a:xfrm>
            <a:off x="9541564" y="6356350"/>
            <a:ext cx="1812235" cy="365125"/>
          </a:xfrm>
        </p:spPr>
        <p:txBody>
          <a:bodyPr>
            <a:normAutofit/>
          </a:bodyPr>
          <a:lstStyle/>
          <a:p>
            <a:pPr>
              <a:spcAft>
                <a:spcPts val="600"/>
              </a:spcAft>
            </a:pPr>
            <a:fld id="{58400841-658E-4F7B-AC61-BF593FEF122C}" type="slidenum">
              <a:rPr lang="en-GB"/>
              <a:pPr>
                <a:spcAft>
                  <a:spcPts val="600"/>
                </a:spcAft>
              </a:pPr>
              <a:t>18</a:t>
            </a:fld>
            <a:endParaRPr lang="en-GB"/>
          </a:p>
        </p:txBody>
      </p:sp>
    </p:spTree>
    <p:extLst>
      <p:ext uri="{BB962C8B-B14F-4D97-AF65-F5344CB8AC3E}">
        <p14:creationId xmlns:p14="http://schemas.microsoft.com/office/powerpoint/2010/main" val="3126497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05A05D5-B18D-4F27-B39E-CF823E860079}"/>
              </a:ext>
            </a:extLst>
          </p:cNvPr>
          <p:cNvSpPr txBox="1"/>
          <p:nvPr/>
        </p:nvSpPr>
        <p:spPr>
          <a:xfrm>
            <a:off x="648931" y="1261642"/>
            <a:ext cx="3505494" cy="4962178"/>
          </a:xfrm>
          <a:prstGeom prst="rect">
            <a:avLst/>
          </a:prstGeom>
        </p:spPr>
        <p:txBody>
          <a:bodyPr vert="horz" lIns="91440" tIns="45720" rIns="91440" bIns="45720" rtlCol="0">
            <a:normAutofit/>
          </a:bodyPr>
          <a:lstStyle/>
          <a:p>
            <a:pPr>
              <a:lnSpc>
                <a:spcPct val="90000"/>
              </a:lnSpc>
              <a:spcAft>
                <a:spcPts val="1000"/>
              </a:spcAft>
            </a:pPr>
            <a:r>
              <a:rPr lang="en-US" sz="1700" b="1" dirty="0">
                <a:solidFill>
                  <a:srgbClr val="002060"/>
                </a:solidFill>
                <a:effectLst/>
                <a:latin typeface="Arial" panose="020B0604020202020204" pitchFamily="34" charset="0"/>
                <a:cs typeface="Arial" panose="020B0604020202020204" pitchFamily="34" charset="0"/>
              </a:rPr>
              <a:t>ESTABLISHING HEALTHIER BOUNDARIES</a:t>
            </a:r>
            <a:endParaRPr lang="en-US" sz="1700" dirty="0">
              <a:solidFill>
                <a:srgbClr val="002060"/>
              </a:solidFill>
              <a:effectLst/>
              <a:latin typeface="Arial" panose="020B0604020202020204" pitchFamily="34" charset="0"/>
              <a:cs typeface="Arial" panose="020B0604020202020204" pitchFamily="34" charset="0"/>
            </a:endParaRPr>
          </a:p>
          <a:p>
            <a:pPr marL="342900" lvl="0" indent="-228600">
              <a:lnSpc>
                <a:spcPct val="90000"/>
              </a:lnSpc>
              <a:spcAft>
                <a:spcPts val="1000"/>
              </a:spcAft>
              <a:buFont typeface="Arial" panose="020B0604020202020204" pitchFamily="34" charset="0"/>
              <a:buChar char="•"/>
              <a:tabLst>
                <a:tab pos="457200" algn="l"/>
              </a:tabLst>
            </a:pPr>
            <a:r>
              <a:rPr lang="en-US" sz="1700" dirty="0">
                <a:latin typeface="Arial" panose="020B0604020202020204" pitchFamily="34" charset="0"/>
                <a:cs typeface="Arial" panose="020B0604020202020204" pitchFamily="34" charset="0"/>
              </a:rPr>
              <a:t>Sometimes </a:t>
            </a:r>
            <a:r>
              <a:rPr lang="en-US" sz="1700" dirty="0">
                <a:effectLst/>
                <a:latin typeface="Arial" panose="020B0604020202020204" pitchFamily="34" charset="0"/>
                <a:cs typeface="Arial" panose="020B0604020202020204" pitchFamily="34" charset="0"/>
              </a:rPr>
              <a:t>there are particular thoughts and beliefs which inform the way in which we feel and therefore behave within our professional (and personal) relationships.</a:t>
            </a:r>
          </a:p>
          <a:p>
            <a:pPr marL="342900" lvl="0" indent="-228600">
              <a:lnSpc>
                <a:spcPct val="90000"/>
              </a:lnSpc>
              <a:spcAft>
                <a:spcPts val="1000"/>
              </a:spcAft>
              <a:buFont typeface="Arial" panose="020B0604020202020204" pitchFamily="34" charset="0"/>
              <a:buChar char="•"/>
              <a:tabLst>
                <a:tab pos="457200" algn="l"/>
              </a:tabLst>
            </a:pPr>
            <a:r>
              <a:rPr lang="en-US" sz="1700" dirty="0">
                <a:effectLst/>
                <a:latin typeface="Arial" panose="020B0604020202020204" pitchFamily="34" charset="0"/>
                <a:cs typeface="Arial" panose="020B0604020202020204" pitchFamily="34" charset="0"/>
              </a:rPr>
              <a:t>Identifying and working on modifying these thoughts and beliefs can therefore influence how we then feel and how we therefore act. </a:t>
            </a:r>
          </a:p>
          <a:p>
            <a:pPr marL="342900" lvl="0" indent="-228600">
              <a:lnSpc>
                <a:spcPct val="90000"/>
              </a:lnSpc>
              <a:spcAft>
                <a:spcPts val="1000"/>
              </a:spcAft>
              <a:buFont typeface="Arial" panose="020B0604020202020204" pitchFamily="34" charset="0"/>
              <a:buChar char="•"/>
              <a:tabLst>
                <a:tab pos="457200" algn="l"/>
              </a:tabLst>
            </a:pPr>
            <a:endParaRPr lang="en-US" sz="1700" dirty="0"/>
          </a:p>
          <a:p>
            <a:pPr marL="342900" lvl="0" indent="-228600">
              <a:lnSpc>
                <a:spcPct val="90000"/>
              </a:lnSpc>
              <a:spcAft>
                <a:spcPts val="1000"/>
              </a:spcAft>
              <a:buFont typeface="Arial" panose="020B0604020202020204" pitchFamily="34" charset="0"/>
              <a:buChar char="•"/>
              <a:tabLst>
                <a:tab pos="457200" algn="l"/>
              </a:tabLst>
            </a:pPr>
            <a:endParaRPr lang="en-US" sz="1700" dirty="0">
              <a:effectLst/>
            </a:endParaRPr>
          </a:p>
          <a:p>
            <a:pPr marL="342900" lvl="0" indent="-228600">
              <a:lnSpc>
                <a:spcPct val="90000"/>
              </a:lnSpc>
              <a:spcAft>
                <a:spcPts val="1000"/>
              </a:spcAft>
              <a:buFont typeface="Arial" panose="020B0604020202020204" pitchFamily="34" charset="0"/>
              <a:buChar char="•"/>
              <a:tabLst>
                <a:tab pos="457200" algn="l"/>
              </a:tabLst>
            </a:pPr>
            <a:endParaRPr lang="en-US" sz="1700" dirty="0"/>
          </a:p>
          <a:p>
            <a:pPr marL="342900" lvl="0" indent="-228600">
              <a:lnSpc>
                <a:spcPct val="90000"/>
              </a:lnSpc>
              <a:spcAft>
                <a:spcPts val="1000"/>
              </a:spcAft>
              <a:buFont typeface="Arial" panose="020B0604020202020204" pitchFamily="34" charset="0"/>
              <a:buChar char="•"/>
              <a:tabLst>
                <a:tab pos="457200" algn="l"/>
              </a:tabLst>
            </a:pPr>
            <a:endParaRPr lang="en-US" sz="1700" dirty="0">
              <a:effectLst/>
            </a:endParaRPr>
          </a:p>
          <a:p>
            <a:pPr marL="342900" lvl="0" indent="-228600">
              <a:lnSpc>
                <a:spcPct val="90000"/>
              </a:lnSpc>
              <a:spcAft>
                <a:spcPts val="1000"/>
              </a:spcAft>
              <a:buFont typeface="Arial" panose="020B0604020202020204" pitchFamily="34" charset="0"/>
              <a:buChar char="•"/>
              <a:tabLst>
                <a:tab pos="457200" algn="l"/>
              </a:tabLst>
            </a:pPr>
            <a:endParaRPr lang="en-US" sz="1700" dirty="0"/>
          </a:p>
          <a:p>
            <a:pPr marL="342900" lvl="0" indent="-228600">
              <a:lnSpc>
                <a:spcPct val="90000"/>
              </a:lnSpc>
              <a:spcAft>
                <a:spcPts val="1000"/>
              </a:spcAft>
              <a:buFont typeface="Arial" panose="020B0604020202020204" pitchFamily="34" charset="0"/>
              <a:buChar char="•"/>
              <a:tabLst>
                <a:tab pos="457200" algn="l"/>
              </a:tabLst>
            </a:pPr>
            <a:endParaRPr lang="en-US" sz="1700" dirty="0">
              <a:effectLst/>
            </a:endParaRPr>
          </a:p>
        </p:txBody>
      </p:sp>
      <p:sp>
        <p:nvSpPr>
          <p:cNvPr id="13" name="Rectangle 12">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Image result for cbt cycle">
            <a:extLst>
              <a:ext uri="{FF2B5EF4-FFF2-40B4-BE49-F238E27FC236}">
                <a16:creationId xmlns:a16="http://schemas.microsoft.com/office/drawing/2014/main" id="{F27E5B28-7AEF-43C0-9A3A-DA3FBBEF90BF}"/>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5926733" y="807593"/>
            <a:ext cx="4977589" cy="5239568"/>
          </a:xfrm>
          <a:prstGeom prst="rect">
            <a:avLst/>
          </a:prstGeom>
          <a:noFill/>
          <a:effectLst/>
        </p:spPr>
      </p:pic>
      <p:sp>
        <p:nvSpPr>
          <p:cNvPr id="4" name="Footer Placeholder 3">
            <a:extLst>
              <a:ext uri="{FF2B5EF4-FFF2-40B4-BE49-F238E27FC236}">
                <a16:creationId xmlns:a16="http://schemas.microsoft.com/office/drawing/2014/main" id="{949BE9DA-A700-42AD-8131-D9683FE33D77}"/>
              </a:ext>
            </a:extLst>
          </p:cNvPr>
          <p:cNvSpPr>
            <a:spLocks noGrp="1"/>
          </p:cNvSpPr>
          <p:nvPr>
            <p:ph type="ftr" sz="quarter" idx="11"/>
          </p:nvPr>
        </p:nvSpPr>
        <p:spPr>
          <a:xfrm>
            <a:off x="5123688" y="6356350"/>
            <a:ext cx="4114800" cy="365125"/>
          </a:xfrm>
        </p:spPr>
        <p:txBody>
          <a:bodyPr vert="horz" lIns="91440" tIns="45720" rIns="91440" bIns="45720" rtlCol="0" anchor="ctr">
            <a:normAutofit/>
          </a:bodyPr>
          <a:lstStyle/>
          <a:p>
            <a:pPr algn="l">
              <a:spcAft>
                <a:spcPts val="600"/>
              </a:spcAft>
            </a:pPr>
            <a:r>
              <a:rPr lang="en-GB" kern="1200">
                <a:solidFill>
                  <a:srgbClr val="303030"/>
                </a:solidFill>
                <a:latin typeface="+mn-lt"/>
                <a:ea typeface="+mn-ea"/>
                <a:cs typeface="+mn-cs"/>
              </a:rPr>
              <a:t>County Lines Pathfinder, Suffolk Youth Justice Service</a:t>
            </a:r>
            <a:endParaRPr lang="en-US" kern="1200">
              <a:solidFill>
                <a:srgbClr val="303030"/>
              </a:solidFill>
              <a:latin typeface="+mn-lt"/>
              <a:ea typeface="+mn-ea"/>
              <a:cs typeface="+mn-cs"/>
            </a:endParaRPr>
          </a:p>
        </p:txBody>
      </p:sp>
      <p:sp>
        <p:nvSpPr>
          <p:cNvPr id="5" name="Slide Number Placeholder 4">
            <a:extLst>
              <a:ext uri="{FF2B5EF4-FFF2-40B4-BE49-F238E27FC236}">
                <a16:creationId xmlns:a16="http://schemas.microsoft.com/office/drawing/2014/main" id="{435B8B8D-34BD-4EF5-B8E3-03AF32513E45}"/>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58400841-658E-4F7B-AC61-BF593FEF122C}" type="slidenum">
              <a:rPr lang="en-US">
                <a:solidFill>
                  <a:srgbClr val="303030"/>
                </a:solidFill>
              </a:rPr>
              <a:pPr>
                <a:spcAft>
                  <a:spcPts val="600"/>
                </a:spcAft>
              </a:pPr>
              <a:t>19</a:t>
            </a:fld>
            <a:endParaRPr lang="en-US">
              <a:solidFill>
                <a:srgbClr val="303030"/>
              </a:solidFill>
            </a:endParaRPr>
          </a:p>
        </p:txBody>
      </p:sp>
    </p:spTree>
    <p:extLst>
      <p:ext uri="{BB962C8B-B14F-4D97-AF65-F5344CB8AC3E}">
        <p14:creationId xmlns:p14="http://schemas.microsoft.com/office/powerpoint/2010/main" val="2932440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AA4D2-9252-4CAF-95D4-479285DC76DC}"/>
              </a:ext>
            </a:extLst>
          </p:cNvPr>
          <p:cNvSpPr>
            <a:spLocks noGrp="1"/>
          </p:cNvSpPr>
          <p:nvPr>
            <p:ph type="title"/>
          </p:nvPr>
        </p:nvSpPr>
        <p:spPr>
          <a:xfrm>
            <a:off x="838200" y="365125"/>
            <a:ext cx="10515600" cy="1325563"/>
          </a:xfrm>
        </p:spPr>
        <p:txBody>
          <a:bodyPr>
            <a:normAutofit/>
          </a:bodyPr>
          <a:lstStyle/>
          <a:p>
            <a:pPr algn="ctr"/>
            <a:r>
              <a:rPr lang="en-GB" sz="42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INTRODUCTION</a:t>
            </a:r>
            <a:br>
              <a:rPr lang="en-GB" sz="4200" dirty="0">
                <a:effectLst/>
                <a:latin typeface="Calibri" panose="020F0502020204030204" pitchFamily="34" charset="0"/>
                <a:ea typeface="Calibri" panose="020F0502020204030204" pitchFamily="34" charset="0"/>
                <a:cs typeface="Times New Roman" panose="02020603050405020304" pitchFamily="18" charset="0"/>
              </a:rPr>
            </a:br>
            <a:endParaRPr lang="en-GB" sz="4200" dirty="0"/>
          </a:p>
        </p:txBody>
      </p:sp>
      <p:sp>
        <p:nvSpPr>
          <p:cNvPr id="4" name="Footer Placeholder 3">
            <a:extLst>
              <a:ext uri="{FF2B5EF4-FFF2-40B4-BE49-F238E27FC236}">
                <a16:creationId xmlns:a16="http://schemas.microsoft.com/office/drawing/2014/main" id="{5EBF834F-F935-4584-AB10-8C737B3B79D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GB" dirty="0"/>
              <a:t>County Lines Pathfinder, Suffolk Youth Justice Service</a:t>
            </a:r>
            <a:endParaRPr lang="en-GB"/>
          </a:p>
        </p:txBody>
      </p:sp>
      <p:sp>
        <p:nvSpPr>
          <p:cNvPr id="5" name="Slide Number Placeholder 4">
            <a:extLst>
              <a:ext uri="{FF2B5EF4-FFF2-40B4-BE49-F238E27FC236}">
                <a16:creationId xmlns:a16="http://schemas.microsoft.com/office/drawing/2014/main" id="{53D9B405-4AF2-4CF2-9568-EA46987F9932}"/>
              </a:ext>
            </a:extLst>
          </p:cNvPr>
          <p:cNvSpPr>
            <a:spLocks noGrp="1"/>
          </p:cNvSpPr>
          <p:nvPr>
            <p:ph type="sldNum" sz="quarter" idx="12"/>
          </p:nvPr>
        </p:nvSpPr>
        <p:spPr>
          <a:xfrm>
            <a:off x="8610600" y="6356350"/>
            <a:ext cx="2743200" cy="365125"/>
          </a:xfrm>
        </p:spPr>
        <p:txBody>
          <a:bodyPr>
            <a:normAutofit/>
          </a:bodyPr>
          <a:lstStyle/>
          <a:p>
            <a:pPr>
              <a:spcAft>
                <a:spcPts val="600"/>
              </a:spcAft>
            </a:pPr>
            <a:fld id="{58400841-658E-4F7B-AC61-BF593FEF122C}" type="slidenum">
              <a:rPr lang="en-GB"/>
              <a:pPr>
                <a:spcAft>
                  <a:spcPts val="600"/>
                </a:spcAft>
              </a:pPr>
              <a:t>2</a:t>
            </a:fld>
            <a:endParaRPr lang="en-GB"/>
          </a:p>
        </p:txBody>
      </p:sp>
      <p:graphicFrame>
        <p:nvGraphicFramePr>
          <p:cNvPr id="7" name="Content Placeholder 2">
            <a:extLst>
              <a:ext uri="{FF2B5EF4-FFF2-40B4-BE49-F238E27FC236}">
                <a16:creationId xmlns:a16="http://schemas.microsoft.com/office/drawing/2014/main" id="{4EB7C8A0-8718-43E1-8811-B0C03E2062E0}"/>
              </a:ext>
            </a:extLst>
          </p:cNvPr>
          <p:cNvGraphicFramePr>
            <a:graphicFrameLocks noGrp="1"/>
          </p:cNvGraphicFramePr>
          <p:nvPr>
            <p:ph idx="1"/>
            <p:extLst>
              <p:ext uri="{D42A27DB-BD31-4B8C-83A1-F6EECF244321}">
                <p14:modId xmlns:p14="http://schemas.microsoft.com/office/powerpoint/2010/main" val="2366588028"/>
              </p:ext>
            </p:extLst>
          </p:nvPr>
        </p:nvGraphicFramePr>
        <p:xfrm>
          <a:off x="838200" y="1272209"/>
          <a:ext cx="10515600" cy="49047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7021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5216366-7687-493F-9CF7-A67E6DDBB0D0}"/>
              </a:ext>
            </a:extLst>
          </p:cNvPr>
          <p:cNvSpPr>
            <a:spLocks noGrp="1"/>
          </p:cNvSpPr>
          <p:nvPr>
            <p:ph type="ftr" sz="quarter" idx="11"/>
          </p:nvPr>
        </p:nvSpPr>
        <p:spPr>
          <a:xfrm>
            <a:off x="457200" y="6400800"/>
            <a:ext cx="7010400" cy="457200"/>
          </a:xfrm>
        </p:spPr>
        <p:txBody>
          <a:bodyPr vert="horz" lIns="91440" tIns="45720" rIns="91440" bIns="45720" rtlCol="0" anchor="ctr">
            <a:normAutofit/>
          </a:bodyPr>
          <a:lstStyle/>
          <a:p>
            <a:pPr algn="l">
              <a:spcAft>
                <a:spcPts val="600"/>
              </a:spcAft>
            </a:pPr>
            <a:r>
              <a:rPr lang="en-GB" sz="900" kern="1200">
                <a:solidFill>
                  <a:srgbClr val="000000">
                    <a:alpha val="70000"/>
                  </a:srgbClr>
                </a:solidFill>
                <a:latin typeface="+mn-lt"/>
                <a:ea typeface="+mn-ea"/>
                <a:cs typeface="+mn-cs"/>
              </a:rPr>
              <a:t>County Lines Pathfinder, Suffolk Youth Justice Service</a:t>
            </a:r>
            <a:endParaRPr lang="en-US" sz="900" kern="1200">
              <a:solidFill>
                <a:srgbClr val="000000">
                  <a:alpha val="70000"/>
                </a:srgbClr>
              </a:solidFill>
              <a:latin typeface="+mn-lt"/>
              <a:ea typeface="+mn-ea"/>
              <a:cs typeface="+mn-cs"/>
            </a:endParaRPr>
          </a:p>
        </p:txBody>
      </p:sp>
      <p:sp>
        <p:nvSpPr>
          <p:cNvPr id="3" name="Slide Number Placeholder 2">
            <a:extLst>
              <a:ext uri="{FF2B5EF4-FFF2-40B4-BE49-F238E27FC236}">
                <a16:creationId xmlns:a16="http://schemas.microsoft.com/office/drawing/2014/main" id="{147668EB-1C0C-4AD4-AFB3-D1A1E51FFCDA}"/>
              </a:ext>
            </a:extLst>
          </p:cNvPr>
          <p:cNvSpPr>
            <a:spLocks noGrp="1"/>
          </p:cNvSpPr>
          <p:nvPr>
            <p:ph type="sldNum" sz="quarter" idx="12"/>
          </p:nvPr>
        </p:nvSpPr>
        <p:spPr>
          <a:xfrm>
            <a:off x="11049000" y="6400800"/>
            <a:ext cx="685800" cy="457200"/>
          </a:xfrm>
        </p:spPr>
        <p:txBody>
          <a:bodyPr vert="horz" lIns="91440" tIns="45720" rIns="91440" bIns="45720" rtlCol="0" anchor="ctr">
            <a:normAutofit/>
          </a:bodyPr>
          <a:lstStyle/>
          <a:p>
            <a:pPr>
              <a:spcAft>
                <a:spcPts val="600"/>
              </a:spcAft>
            </a:pPr>
            <a:fld id="{58400841-658E-4F7B-AC61-BF593FEF122C}" type="slidenum">
              <a:rPr lang="en-US" sz="1000">
                <a:solidFill>
                  <a:srgbClr val="000000">
                    <a:alpha val="70000"/>
                  </a:srgbClr>
                </a:solidFill>
              </a:rPr>
              <a:pPr>
                <a:spcAft>
                  <a:spcPts val="600"/>
                </a:spcAft>
              </a:pPr>
              <a:t>20</a:t>
            </a:fld>
            <a:endParaRPr lang="en-US" sz="1000">
              <a:solidFill>
                <a:srgbClr val="000000">
                  <a:alpha val="70000"/>
                </a:srgbClr>
              </a:solidFill>
            </a:endParaRPr>
          </a:p>
        </p:txBody>
      </p:sp>
      <p:graphicFrame>
        <p:nvGraphicFramePr>
          <p:cNvPr id="7" name="TextBox 4">
            <a:extLst>
              <a:ext uri="{FF2B5EF4-FFF2-40B4-BE49-F238E27FC236}">
                <a16:creationId xmlns:a16="http://schemas.microsoft.com/office/drawing/2014/main" id="{EB20C125-3EA7-4577-9AD9-9953A5D6D2C9}"/>
              </a:ext>
            </a:extLst>
          </p:cNvPr>
          <p:cNvGraphicFramePr/>
          <p:nvPr>
            <p:extLst>
              <p:ext uri="{D42A27DB-BD31-4B8C-83A1-F6EECF244321}">
                <p14:modId xmlns:p14="http://schemas.microsoft.com/office/powerpoint/2010/main" val="3877691931"/>
              </p:ext>
            </p:extLst>
          </p:nvPr>
        </p:nvGraphicFramePr>
        <p:xfrm>
          <a:off x="685800" y="1215342"/>
          <a:ext cx="10820400" cy="46556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4873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12CBD52-A8AA-4613-A83E-2786E19BCB5F}"/>
              </a:ext>
            </a:extLst>
          </p:cNvPr>
          <p:cNvSpPr>
            <a:spLocks noGrp="1"/>
          </p:cNvSpPr>
          <p:nvPr>
            <p:ph type="title"/>
          </p:nvPr>
        </p:nvSpPr>
        <p:spPr>
          <a:xfrm>
            <a:off x="327308" y="548640"/>
            <a:ext cx="3609612" cy="5431536"/>
          </a:xfrm>
        </p:spPr>
        <p:txBody>
          <a:bodyPr>
            <a:normAutofit/>
          </a:bodyPr>
          <a:lstStyle/>
          <a:p>
            <a:r>
              <a:rPr lang="en-GB" sz="38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SCENARIOS: TEAM DISCUSSIONS </a:t>
            </a:r>
            <a:br>
              <a:rPr lang="en-GB" sz="3800" dirty="0">
                <a:effectLst/>
                <a:latin typeface="Calibri" panose="020F0502020204030204" pitchFamily="34" charset="0"/>
                <a:ea typeface="Calibri" panose="020F0502020204030204" pitchFamily="34" charset="0"/>
                <a:cs typeface="Times New Roman" panose="02020603050405020304" pitchFamily="18" charset="0"/>
              </a:rPr>
            </a:br>
            <a:endParaRPr lang="en-GB" sz="3800" dirty="0"/>
          </a:p>
        </p:txBody>
      </p:sp>
      <p:sp>
        <p:nvSpPr>
          <p:cNvPr id="12"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C206AA81-3859-4FCD-AB45-6BA7C53D0F80}"/>
              </a:ext>
            </a:extLst>
          </p:cNvPr>
          <p:cNvSpPr>
            <a:spLocks noGrp="1"/>
          </p:cNvSpPr>
          <p:nvPr>
            <p:ph idx="1"/>
          </p:nvPr>
        </p:nvSpPr>
        <p:spPr>
          <a:xfrm>
            <a:off x="4909266" y="552091"/>
            <a:ext cx="6441487" cy="5431536"/>
          </a:xfrm>
        </p:spPr>
        <p:txBody>
          <a:bodyPr anchor="ctr">
            <a:normAutofit/>
          </a:bodyPr>
          <a:lstStyle/>
          <a:p>
            <a:pPr marL="0" indent="0">
              <a:spcAft>
                <a:spcPts val="1000"/>
              </a:spcAft>
              <a:buNone/>
            </a:pPr>
            <a:r>
              <a:rPr lang="en-GB" sz="1800" dirty="0">
                <a:effectLst/>
                <a:latin typeface="Arial" panose="020B0604020202020204" pitchFamily="34" charset="0"/>
                <a:ea typeface="Calibri" panose="020F0502020204030204" pitchFamily="34" charset="0"/>
                <a:cs typeface="Arial" panose="020B0604020202020204" pitchFamily="34" charset="0"/>
              </a:rPr>
              <a:t>Below are some examples of how scenarios could be used to generate team discussions. By discussing made up scenarios, it provides an opportunity to share different opinions and consider how, as a team, they can be resolved. </a:t>
            </a:r>
            <a:endParaRPr lang="en-GB" sz="1000" dirty="0"/>
          </a:p>
        </p:txBody>
      </p:sp>
      <p:sp>
        <p:nvSpPr>
          <p:cNvPr id="2" name="Footer Placeholder 1">
            <a:extLst>
              <a:ext uri="{FF2B5EF4-FFF2-40B4-BE49-F238E27FC236}">
                <a16:creationId xmlns:a16="http://schemas.microsoft.com/office/drawing/2014/main" id="{A883BAA9-EB53-4218-ADE7-09566FBF792E}"/>
              </a:ext>
            </a:extLst>
          </p:cNvPr>
          <p:cNvSpPr>
            <a:spLocks noGrp="1"/>
          </p:cNvSpPr>
          <p:nvPr>
            <p:ph type="ftr" sz="quarter" idx="11"/>
          </p:nvPr>
        </p:nvSpPr>
        <p:spPr>
          <a:xfrm>
            <a:off x="4038600" y="6356350"/>
            <a:ext cx="4114800" cy="365125"/>
          </a:xfrm>
        </p:spPr>
        <p:txBody>
          <a:bodyPr>
            <a:normAutofit/>
          </a:bodyPr>
          <a:lstStyle/>
          <a:p>
            <a:pPr>
              <a:spcAft>
                <a:spcPts val="600"/>
              </a:spcAft>
            </a:pPr>
            <a:r>
              <a:rPr lang="en-GB"/>
              <a:t>County Lines Pathfinder, Suffolk Youth Justice Service</a:t>
            </a:r>
          </a:p>
        </p:txBody>
      </p:sp>
      <p:sp>
        <p:nvSpPr>
          <p:cNvPr id="3" name="Slide Number Placeholder 2">
            <a:extLst>
              <a:ext uri="{FF2B5EF4-FFF2-40B4-BE49-F238E27FC236}">
                <a16:creationId xmlns:a16="http://schemas.microsoft.com/office/drawing/2014/main" id="{F255854D-A6E7-492B-8023-41E2C9F5AD16}"/>
              </a:ext>
            </a:extLst>
          </p:cNvPr>
          <p:cNvSpPr>
            <a:spLocks noGrp="1"/>
          </p:cNvSpPr>
          <p:nvPr>
            <p:ph type="sldNum" sz="quarter" idx="12"/>
          </p:nvPr>
        </p:nvSpPr>
        <p:spPr>
          <a:xfrm>
            <a:off x="8610600" y="6356350"/>
            <a:ext cx="2743200" cy="365125"/>
          </a:xfrm>
        </p:spPr>
        <p:txBody>
          <a:bodyPr>
            <a:normAutofit/>
          </a:bodyPr>
          <a:lstStyle/>
          <a:p>
            <a:pPr>
              <a:spcAft>
                <a:spcPts val="600"/>
              </a:spcAft>
            </a:pPr>
            <a:fld id="{58400841-658E-4F7B-AC61-BF593FEF122C}" type="slidenum">
              <a:rPr lang="en-GB" smtClean="0"/>
              <a:pPr>
                <a:spcAft>
                  <a:spcPts val="600"/>
                </a:spcAft>
              </a:pPr>
              <a:t>21</a:t>
            </a:fld>
            <a:endParaRPr lang="en-GB"/>
          </a:p>
        </p:txBody>
      </p:sp>
    </p:spTree>
    <p:extLst>
      <p:ext uri="{BB962C8B-B14F-4D97-AF65-F5344CB8AC3E}">
        <p14:creationId xmlns:p14="http://schemas.microsoft.com/office/powerpoint/2010/main" val="864282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0F2537A-2680-4024-85D3-400796A34E50}"/>
              </a:ext>
            </a:extLst>
          </p:cNvPr>
          <p:cNvSpPr>
            <a:spLocks noGrp="1"/>
          </p:cNvSpPr>
          <p:nvPr>
            <p:ph type="title"/>
          </p:nvPr>
        </p:nvSpPr>
        <p:spPr>
          <a:xfrm>
            <a:off x="838200" y="365125"/>
            <a:ext cx="10515600" cy="1325563"/>
          </a:xfrm>
        </p:spPr>
        <p:txBody>
          <a:bodyPr>
            <a:normAutofit/>
          </a:bodyPr>
          <a:lstStyle/>
          <a:p>
            <a:endParaRPr lang="en-GB" sz="3600" dirty="0">
              <a:solidFill>
                <a:srgbClr val="002060"/>
              </a:solidFill>
              <a:latin typeface="Arial" panose="020B0604020202020204" pitchFamily="34" charset="0"/>
              <a:cs typeface="Arial" panose="020B0604020202020204" pitchFamily="34" charset="0"/>
            </a:endParaRPr>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8097A8B8-9A6D-412F-B1C4-EB12CC6FE648}"/>
              </a:ext>
            </a:extLst>
          </p:cNvPr>
          <p:cNvSpPr>
            <a:spLocks noGrp="1"/>
          </p:cNvSpPr>
          <p:nvPr>
            <p:ph idx="1"/>
          </p:nvPr>
        </p:nvSpPr>
        <p:spPr>
          <a:xfrm>
            <a:off x="838200" y="1847088"/>
            <a:ext cx="10515600" cy="4334256"/>
          </a:xfrm>
        </p:spPr>
        <p:txBody>
          <a:bodyPr>
            <a:normAutofit/>
          </a:bodyPr>
          <a:lstStyle/>
          <a:p>
            <a:pPr marL="0" indent="0">
              <a:spcAft>
                <a:spcPts val="1000"/>
              </a:spcAft>
              <a:buNone/>
            </a:pPr>
            <a:r>
              <a:rPr lang="en-GB" sz="1600" u="sng" dirty="0">
                <a:effectLst/>
                <a:latin typeface="Arial" panose="020B0604020202020204" pitchFamily="34" charset="0"/>
                <a:ea typeface="Calibri" panose="020F0502020204030204" pitchFamily="34" charset="0"/>
                <a:cs typeface="Arial" panose="020B0604020202020204" pitchFamily="34" charset="0"/>
              </a:rPr>
              <a:t>Scenario 1</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0" indent="0">
              <a:spcAft>
                <a:spcPts val="1000"/>
              </a:spcAft>
              <a:buNone/>
            </a:pPr>
            <a:r>
              <a:rPr lang="en-GB" sz="1400" dirty="0">
                <a:effectLst/>
                <a:latin typeface="Arial" panose="020B0604020202020204" pitchFamily="34" charset="0"/>
                <a:ea typeface="Calibri" panose="020F0502020204030204" pitchFamily="34" charset="0"/>
                <a:cs typeface="Arial" panose="020B0604020202020204" pitchFamily="34" charset="0"/>
              </a:rPr>
              <a:t>Your manager has asked Alex to work with a child. Alex goes to meet the child and then later realise that she knows their older brother (Ron) from when they were at school together. Alex and Ron used to be good friends and previously socialised together. Alex and Ron are friends on social media (and have a lot of mutual friends), but they haven’t seen or spoken to each other in years. </a:t>
            </a:r>
          </a:p>
          <a:p>
            <a:pPr marL="0" lvl="0" indent="0">
              <a:buNone/>
            </a:pPr>
            <a:r>
              <a:rPr lang="en-GB" sz="1400" dirty="0">
                <a:effectLst/>
                <a:latin typeface="Arial" panose="020B0604020202020204" pitchFamily="34" charset="0"/>
                <a:ea typeface="Calibri" panose="020F0502020204030204" pitchFamily="34" charset="0"/>
                <a:cs typeface="Arial" panose="020B0604020202020204" pitchFamily="34" charset="0"/>
              </a:rPr>
              <a:t>What should Alex do?</a:t>
            </a:r>
          </a:p>
          <a:p>
            <a:pPr marL="742950" lvl="1" indent="-285750">
              <a:buFont typeface="+mj-lt"/>
              <a:buAutoNum type="arabicPeriod"/>
            </a:pPr>
            <a:r>
              <a:rPr lang="en-GB" sz="1400" dirty="0">
                <a:effectLst/>
                <a:latin typeface="Arial" panose="020B0604020202020204" pitchFamily="34" charset="0"/>
                <a:ea typeface="Calibri" panose="020F0502020204030204" pitchFamily="34" charset="0"/>
                <a:cs typeface="Arial" panose="020B0604020202020204" pitchFamily="34" charset="0"/>
              </a:rPr>
              <a:t>Should she ask for another worker? What would be the advantages and disadvantages of doing this? What is behind your thinking on this? What should Alex do if Ron hasn’t made the connection that he knows Alex? Should Alex continue to work with the child? What if Ron made the connection later – would that change things?</a:t>
            </a:r>
          </a:p>
          <a:p>
            <a:pPr marL="742950" lvl="1" indent="-285750">
              <a:buFont typeface="+mj-lt"/>
              <a:buAutoNum type="arabicPeriod"/>
            </a:pPr>
            <a:r>
              <a:rPr lang="en-GB" sz="1400" dirty="0">
                <a:effectLst/>
                <a:latin typeface="Arial" panose="020B0604020202020204" pitchFamily="34" charset="0"/>
                <a:ea typeface="Calibri" panose="020F0502020204030204" pitchFamily="34" charset="0"/>
                <a:cs typeface="Arial" panose="020B0604020202020204" pitchFamily="34" charset="0"/>
              </a:rPr>
              <a:t>How should Alex manage the issue of social media? Should she keep Ron on her social media or remove / block him?  What about if they had mutual friends that post things that include Alex? For example, pictures of her from a social event. What if Ron posts things (or is tagged in) posts which suggests some criminality? For example, a picture of Ron smoking what looks like cannabis and holding a large sum of money. </a:t>
            </a:r>
          </a:p>
          <a:p>
            <a:pPr marL="742950" lvl="1" indent="-285750">
              <a:spcAft>
                <a:spcPts val="1000"/>
              </a:spcAft>
              <a:buFont typeface="+mj-lt"/>
              <a:buAutoNum type="arabicPeriod"/>
            </a:pPr>
            <a:r>
              <a:rPr lang="en-GB" sz="1400" dirty="0">
                <a:effectLst/>
                <a:latin typeface="Arial" panose="020B0604020202020204" pitchFamily="34" charset="0"/>
                <a:ea typeface="Calibri" panose="020F0502020204030204" pitchFamily="34" charset="0"/>
                <a:cs typeface="Arial" panose="020B0604020202020204" pitchFamily="34" charset="0"/>
              </a:rPr>
              <a:t>How should Alex manage things if she bumps into Ron socially? Should she ignore him? What would be the advantages and disadvantages of this? If they speak, what she do if he starts to quiz her about her role? What if he asks about how his younger sibling is getting on? Can you think of any ways that Alex could shut down a conversation with Ron without causing offence? </a:t>
            </a:r>
          </a:p>
          <a:p>
            <a:endParaRPr lang="en-GB" sz="1400" dirty="0"/>
          </a:p>
        </p:txBody>
      </p:sp>
      <p:sp>
        <p:nvSpPr>
          <p:cNvPr id="2" name="Footer Placeholder 1">
            <a:extLst>
              <a:ext uri="{FF2B5EF4-FFF2-40B4-BE49-F238E27FC236}">
                <a16:creationId xmlns:a16="http://schemas.microsoft.com/office/drawing/2014/main" id="{ECC507B3-5C3B-4189-9C1B-B448176EC453}"/>
              </a:ext>
            </a:extLst>
          </p:cNvPr>
          <p:cNvSpPr>
            <a:spLocks noGrp="1"/>
          </p:cNvSpPr>
          <p:nvPr>
            <p:ph type="ftr" sz="quarter" idx="11"/>
          </p:nvPr>
        </p:nvSpPr>
        <p:spPr>
          <a:xfrm>
            <a:off x="4038600" y="6356350"/>
            <a:ext cx="4114800" cy="365125"/>
          </a:xfrm>
        </p:spPr>
        <p:txBody>
          <a:bodyPr>
            <a:normAutofit/>
          </a:bodyPr>
          <a:lstStyle/>
          <a:p>
            <a:pPr>
              <a:spcAft>
                <a:spcPts val="600"/>
              </a:spcAft>
            </a:pPr>
            <a:r>
              <a:rPr lang="en-GB"/>
              <a:t>County Lines Pathfinder, Suffolk Youth Justice Service</a:t>
            </a:r>
          </a:p>
        </p:txBody>
      </p:sp>
      <p:sp>
        <p:nvSpPr>
          <p:cNvPr id="3" name="Slide Number Placeholder 2">
            <a:extLst>
              <a:ext uri="{FF2B5EF4-FFF2-40B4-BE49-F238E27FC236}">
                <a16:creationId xmlns:a16="http://schemas.microsoft.com/office/drawing/2014/main" id="{64ECFD05-7BBA-4F84-B7D6-A72BE609DD29}"/>
              </a:ext>
            </a:extLst>
          </p:cNvPr>
          <p:cNvSpPr>
            <a:spLocks noGrp="1"/>
          </p:cNvSpPr>
          <p:nvPr>
            <p:ph type="sldNum" sz="quarter" idx="12"/>
          </p:nvPr>
        </p:nvSpPr>
        <p:spPr>
          <a:xfrm>
            <a:off x="8610600" y="6356350"/>
            <a:ext cx="2743200" cy="365125"/>
          </a:xfrm>
        </p:spPr>
        <p:txBody>
          <a:bodyPr>
            <a:normAutofit/>
          </a:bodyPr>
          <a:lstStyle/>
          <a:p>
            <a:pPr>
              <a:spcAft>
                <a:spcPts val="600"/>
              </a:spcAft>
            </a:pPr>
            <a:fld id="{58400841-658E-4F7B-AC61-BF593FEF122C}" type="slidenum">
              <a:rPr lang="en-GB" smtClean="0"/>
              <a:pPr>
                <a:spcAft>
                  <a:spcPts val="600"/>
                </a:spcAft>
              </a:pPr>
              <a:t>22</a:t>
            </a:fld>
            <a:endParaRPr lang="en-GB"/>
          </a:p>
        </p:txBody>
      </p:sp>
    </p:spTree>
    <p:extLst>
      <p:ext uri="{BB962C8B-B14F-4D97-AF65-F5344CB8AC3E}">
        <p14:creationId xmlns:p14="http://schemas.microsoft.com/office/powerpoint/2010/main" val="1618932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9B2C3D8-2BC3-4AE0-85BA-892E13E2726D}"/>
              </a:ext>
            </a:extLst>
          </p:cNvPr>
          <p:cNvSpPr>
            <a:spLocks noGrp="1"/>
          </p:cNvSpPr>
          <p:nvPr>
            <p:ph idx="4294967295"/>
          </p:nvPr>
        </p:nvSpPr>
        <p:spPr>
          <a:xfrm>
            <a:off x="838200" y="1929384"/>
            <a:ext cx="10515600" cy="4251960"/>
          </a:xfrm>
        </p:spPr>
        <p:txBody>
          <a:bodyPr vert="horz" lIns="91440" tIns="45720" rIns="91440" bIns="45720" rtlCol="0">
            <a:normAutofit/>
          </a:bodyPr>
          <a:lstStyle/>
          <a:p>
            <a:pPr marL="0" indent="0">
              <a:spcAft>
                <a:spcPts val="1000"/>
              </a:spcAft>
              <a:buNone/>
            </a:pPr>
            <a:r>
              <a:rPr lang="en-US" sz="1700" u="sng" dirty="0">
                <a:effectLst/>
                <a:latin typeface="Arial" panose="020B0604020202020204" pitchFamily="34" charset="0"/>
                <a:cs typeface="Arial" panose="020B0604020202020204" pitchFamily="34" charset="0"/>
              </a:rPr>
              <a:t>Scenario 2</a:t>
            </a:r>
            <a:endParaRPr lang="en-US" sz="1700" dirty="0">
              <a:effectLst/>
              <a:latin typeface="Arial" panose="020B0604020202020204" pitchFamily="34" charset="0"/>
              <a:cs typeface="Arial" panose="020B0604020202020204" pitchFamily="34" charset="0"/>
            </a:endParaRPr>
          </a:p>
          <a:p>
            <a:pPr marL="0" indent="0">
              <a:spcAft>
                <a:spcPts val="1000"/>
              </a:spcAft>
              <a:buNone/>
            </a:pPr>
            <a:r>
              <a:rPr lang="en-US" sz="1400" dirty="0">
                <a:effectLst/>
                <a:latin typeface="Arial" panose="020B0604020202020204" pitchFamily="34" charset="0"/>
                <a:cs typeface="Arial" panose="020B0604020202020204" pitchFamily="34" charset="0"/>
              </a:rPr>
              <a:t>It is the weekend; Shannon is at a BBQ with some friends. She sees a group who look familiar. One of Shannon’s single friends shares her number with one of the group. Shannon later finds out from attending a professionals meeting that this person is known to the police for drug supply and exploiting children. This person is now dating Shannon’s friend, who doesn’t appear to know this information.  </a:t>
            </a:r>
          </a:p>
          <a:p>
            <a:pPr marL="0" lvl="0" indent="0">
              <a:buNone/>
            </a:pPr>
            <a:r>
              <a:rPr lang="en-US" sz="1400" dirty="0">
                <a:effectLst/>
                <a:latin typeface="Arial" panose="020B0604020202020204" pitchFamily="34" charset="0"/>
                <a:cs typeface="Arial" panose="020B0604020202020204" pitchFamily="34" charset="0"/>
              </a:rPr>
              <a:t>What should Shannon do? </a:t>
            </a:r>
          </a:p>
          <a:p>
            <a:pPr marL="571500" lvl="0" indent="-342900">
              <a:buFont typeface="+mj-lt"/>
              <a:buAutoNum type="arabicPeriod"/>
            </a:pPr>
            <a:r>
              <a:rPr lang="en-US" sz="1400" dirty="0">
                <a:effectLst/>
                <a:latin typeface="Arial" panose="020B0604020202020204" pitchFamily="34" charset="0"/>
                <a:cs typeface="Arial" panose="020B0604020202020204" pitchFamily="34" charset="0"/>
              </a:rPr>
              <a:t>Should she tell her friend? What would be the advantages and disadvantages of this? What should she do if her friends begin to invite this person to the same events that Shannon will be at? </a:t>
            </a:r>
          </a:p>
          <a:p>
            <a:pPr marL="571500" lvl="0" indent="-342900">
              <a:buFont typeface="+mj-lt"/>
              <a:buAutoNum type="arabicPeriod"/>
            </a:pPr>
            <a:r>
              <a:rPr lang="en-US" sz="1400" dirty="0">
                <a:effectLst/>
                <a:latin typeface="Arial" panose="020B0604020202020204" pitchFamily="34" charset="0"/>
                <a:cs typeface="Arial" panose="020B0604020202020204" pitchFamily="34" charset="0"/>
              </a:rPr>
              <a:t>Should Shannon tell her manager? What would you hope the manager suggests to her?</a:t>
            </a:r>
          </a:p>
          <a:p>
            <a:pPr marL="571500" lvl="0" indent="-342900">
              <a:buFont typeface="+mj-lt"/>
              <a:buAutoNum type="arabicPeriod"/>
            </a:pPr>
            <a:r>
              <a:rPr lang="en-US" sz="1400" dirty="0">
                <a:effectLst/>
                <a:latin typeface="Arial" panose="020B0604020202020204" pitchFamily="34" charset="0"/>
                <a:cs typeface="Arial" panose="020B0604020202020204" pitchFamily="34" charset="0"/>
              </a:rPr>
              <a:t>Could this person mixing in Shannon’s social circles cause her any difficulties? How could she manage this?</a:t>
            </a:r>
          </a:p>
          <a:p>
            <a:pPr marL="571500" lvl="0" indent="-342900">
              <a:buFont typeface="+mj-lt"/>
              <a:buAutoNum type="arabicPeriod"/>
            </a:pPr>
            <a:r>
              <a:rPr lang="en-US" sz="1400" dirty="0">
                <a:effectLst/>
                <a:latin typeface="Arial" panose="020B0604020202020204" pitchFamily="34" charset="0"/>
                <a:cs typeface="Arial" panose="020B0604020202020204" pitchFamily="34" charset="0"/>
              </a:rPr>
              <a:t>What should Shannon do if she saw a child talking to this person?</a:t>
            </a:r>
          </a:p>
          <a:p>
            <a:pPr marL="571500" lvl="0" indent="-342900">
              <a:spcAft>
                <a:spcPts val="1000"/>
              </a:spcAft>
              <a:buFont typeface="+mj-lt"/>
              <a:buAutoNum type="arabicPeriod"/>
            </a:pPr>
            <a:r>
              <a:rPr lang="en-US" sz="1400" dirty="0">
                <a:effectLst/>
                <a:latin typeface="Arial" panose="020B0604020202020204" pitchFamily="34" charset="0"/>
                <a:cs typeface="Arial" panose="020B0604020202020204" pitchFamily="34" charset="0"/>
              </a:rPr>
              <a:t>What should Shannon do if this person started quizzing her about your job?</a:t>
            </a:r>
          </a:p>
          <a:p>
            <a:endParaRPr lang="en-US" sz="1700" dirty="0"/>
          </a:p>
        </p:txBody>
      </p:sp>
      <p:sp>
        <p:nvSpPr>
          <p:cNvPr id="4" name="Footer Placeholder 3">
            <a:extLst>
              <a:ext uri="{FF2B5EF4-FFF2-40B4-BE49-F238E27FC236}">
                <a16:creationId xmlns:a16="http://schemas.microsoft.com/office/drawing/2014/main" id="{6E1D2300-FD38-4F7B-8E36-4B48557C6D2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GB" kern="1200">
                <a:solidFill>
                  <a:schemeClr val="tx1">
                    <a:tint val="75000"/>
                  </a:schemeClr>
                </a:solidFill>
                <a:latin typeface="+mn-lt"/>
                <a:ea typeface="+mn-ea"/>
                <a:cs typeface="+mn-cs"/>
              </a:rPr>
              <a:t>County Lines Pathfinder, Suffolk Youth Justice Service</a:t>
            </a:r>
            <a:endParaRPr lang="en-US" kern="1200">
              <a:solidFill>
                <a:schemeClr val="tx1">
                  <a:tint val="75000"/>
                </a:schemeClr>
              </a:solidFill>
              <a:latin typeface="+mn-lt"/>
              <a:ea typeface="+mn-ea"/>
              <a:cs typeface="+mn-cs"/>
            </a:endParaRPr>
          </a:p>
        </p:txBody>
      </p:sp>
      <p:sp>
        <p:nvSpPr>
          <p:cNvPr id="5" name="Slide Number Placeholder 4">
            <a:extLst>
              <a:ext uri="{FF2B5EF4-FFF2-40B4-BE49-F238E27FC236}">
                <a16:creationId xmlns:a16="http://schemas.microsoft.com/office/drawing/2014/main" id="{E0A4AAB9-B3A3-4B77-9582-119E0A769F9F}"/>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58400841-658E-4F7B-AC61-BF593FEF122C}" type="slidenum">
              <a:rPr lang="en-US" smtClean="0"/>
              <a:pPr>
                <a:spcAft>
                  <a:spcPts val="600"/>
                </a:spcAft>
              </a:pPr>
              <a:t>23</a:t>
            </a:fld>
            <a:endParaRPr lang="en-US"/>
          </a:p>
        </p:txBody>
      </p:sp>
    </p:spTree>
    <p:extLst>
      <p:ext uri="{BB962C8B-B14F-4D97-AF65-F5344CB8AC3E}">
        <p14:creationId xmlns:p14="http://schemas.microsoft.com/office/powerpoint/2010/main" val="1351666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EA5C255-BDAB-4E4C-9363-08D87D158CA8}"/>
              </a:ext>
            </a:extLst>
          </p:cNvPr>
          <p:cNvSpPr txBox="1"/>
          <p:nvPr/>
        </p:nvSpPr>
        <p:spPr>
          <a:xfrm>
            <a:off x="838200" y="1929384"/>
            <a:ext cx="10515600" cy="4251960"/>
          </a:xfrm>
          <a:prstGeom prst="rect">
            <a:avLst/>
          </a:prstGeom>
        </p:spPr>
        <p:txBody>
          <a:bodyPr vert="horz" lIns="91440" tIns="45720" rIns="91440" bIns="45720" rtlCol="0">
            <a:normAutofit lnSpcReduction="10000"/>
          </a:bodyPr>
          <a:lstStyle/>
          <a:p>
            <a:pPr>
              <a:lnSpc>
                <a:spcPct val="90000"/>
              </a:lnSpc>
              <a:spcAft>
                <a:spcPts val="1000"/>
              </a:spcAft>
            </a:pPr>
            <a:r>
              <a:rPr lang="en-US" sz="1700" u="sng" dirty="0">
                <a:effectLst/>
                <a:latin typeface="Arial" panose="020B0604020202020204" pitchFamily="34" charset="0"/>
                <a:cs typeface="Arial" panose="020B0604020202020204" pitchFamily="34" charset="0"/>
              </a:rPr>
              <a:t>Scenario 3</a:t>
            </a:r>
            <a:endParaRPr lang="en-US" sz="1700" dirty="0">
              <a:effectLst/>
              <a:latin typeface="Arial" panose="020B0604020202020204" pitchFamily="34" charset="0"/>
              <a:cs typeface="Arial" panose="020B0604020202020204" pitchFamily="34" charset="0"/>
            </a:endParaRPr>
          </a:p>
          <a:p>
            <a:pPr>
              <a:lnSpc>
                <a:spcPct val="90000"/>
              </a:lnSpc>
              <a:spcAft>
                <a:spcPts val="1000"/>
              </a:spcAft>
            </a:pPr>
            <a:endParaRPr lang="en-US" sz="1700" dirty="0">
              <a:effectLst/>
              <a:latin typeface="Arial" panose="020B0604020202020204" pitchFamily="34" charset="0"/>
              <a:cs typeface="Arial" panose="020B0604020202020204" pitchFamily="34" charset="0"/>
            </a:endParaRPr>
          </a:p>
          <a:p>
            <a:pPr>
              <a:lnSpc>
                <a:spcPct val="90000"/>
              </a:lnSpc>
              <a:spcAft>
                <a:spcPts val="1000"/>
              </a:spcAft>
            </a:pPr>
            <a:r>
              <a:rPr lang="en-US" sz="1400" dirty="0">
                <a:effectLst/>
                <a:latin typeface="Arial" panose="020B0604020202020204" pitchFamily="34" charset="0"/>
                <a:cs typeface="Arial" panose="020B0604020202020204" pitchFamily="34" charset="0"/>
              </a:rPr>
              <a:t>Ahmed has been trying to engage a child for some time. Services are very worried about this child and are deeply concerned for their safety. Lots of professionals have tried to engage the child but have been unsuccessful. The child arrives for Ahmed’s meeting and appear to be in a talkative mood, sharing things that have happened and how they feel. It then dawns on Ahmed that they are under the influence of drugs. </a:t>
            </a:r>
          </a:p>
          <a:p>
            <a:pPr lvl="0">
              <a:lnSpc>
                <a:spcPct val="90000"/>
              </a:lnSpc>
            </a:pPr>
            <a:r>
              <a:rPr lang="en-US" sz="1400" dirty="0">
                <a:effectLst/>
                <a:latin typeface="Arial" panose="020B0604020202020204" pitchFamily="34" charset="0"/>
                <a:cs typeface="Arial" panose="020B0604020202020204" pitchFamily="34" charset="0"/>
              </a:rPr>
              <a:t>What should Ahmed do?</a:t>
            </a:r>
          </a:p>
          <a:p>
            <a:pPr marL="971550" lvl="1" indent="-342900">
              <a:lnSpc>
                <a:spcPct val="150000"/>
              </a:lnSpc>
              <a:buFont typeface="+mj-lt"/>
              <a:buAutoNum type="arabicPeriod"/>
            </a:pPr>
            <a:r>
              <a:rPr lang="en-US" sz="1400" dirty="0">
                <a:effectLst/>
                <a:latin typeface="Arial" panose="020B0604020202020204" pitchFamily="34" charset="0"/>
                <a:cs typeface="Arial" panose="020B0604020202020204" pitchFamily="34" charset="0"/>
              </a:rPr>
              <a:t>Should he stop the session or let it carry on? What would be the advantages and disadvantages of both? How might the child respond if Ahmed stops or allows the session to continue? </a:t>
            </a:r>
          </a:p>
          <a:p>
            <a:pPr marL="971550" lvl="1" indent="-342900">
              <a:lnSpc>
                <a:spcPct val="150000"/>
              </a:lnSpc>
              <a:buFont typeface="+mj-lt"/>
              <a:buAutoNum type="arabicPeriod"/>
            </a:pPr>
            <a:r>
              <a:rPr lang="en-US" sz="1400" dirty="0">
                <a:effectLst/>
                <a:latin typeface="Arial" panose="020B0604020202020204" pitchFamily="34" charset="0"/>
                <a:cs typeface="Arial" panose="020B0604020202020204" pitchFamily="34" charset="0"/>
              </a:rPr>
              <a:t>In what ways do you think Ahmed may feel pressure to engage this child? How could that pressure present itself? </a:t>
            </a:r>
          </a:p>
          <a:p>
            <a:pPr marL="971550" lvl="1" indent="-342900">
              <a:lnSpc>
                <a:spcPct val="150000"/>
              </a:lnSpc>
              <a:buFont typeface="+mj-lt"/>
              <a:buAutoNum type="arabicPeriod"/>
            </a:pPr>
            <a:r>
              <a:rPr lang="en-US" sz="1400" dirty="0">
                <a:effectLst/>
                <a:latin typeface="Arial" panose="020B0604020202020204" pitchFamily="34" charset="0"/>
                <a:cs typeface="Arial" panose="020B0604020202020204" pitchFamily="34" charset="0"/>
              </a:rPr>
              <a:t>Could it concern Ahmed that he may have lost a ‘golden’ opportunity with the child? If so, would steps could he take to try and pull it back? </a:t>
            </a:r>
          </a:p>
          <a:p>
            <a:pPr marL="971550" lvl="1" indent="-342900">
              <a:lnSpc>
                <a:spcPct val="150000"/>
              </a:lnSpc>
              <a:spcAft>
                <a:spcPts val="1000"/>
              </a:spcAft>
              <a:buFont typeface="+mj-lt"/>
              <a:buAutoNum type="arabicPeriod"/>
            </a:pPr>
            <a:r>
              <a:rPr lang="en-US" sz="1400" dirty="0">
                <a:effectLst/>
                <a:latin typeface="Arial" panose="020B0604020202020204" pitchFamily="34" charset="0"/>
                <a:cs typeface="Arial" panose="020B0604020202020204" pitchFamily="34" charset="0"/>
              </a:rPr>
              <a:t>What agencies should Armed share his concerns that the child was under the influence of drugs? What impact could this have on the relationship between Ahmed and the child? What steps could Ahmed take to try and reduce any negative fall out from sharing the information? </a:t>
            </a:r>
          </a:p>
        </p:txBody>
      </p:sp>
      <p:sp>
        <p:nvSpPr>
          <p:cNvPr id="2" name="Footer Placeholder 1">
            <a:extLst>
              <a:ext uri="{FF2B5EF4-FFF2-40B4-BE49-F238E27FC236}">
                <a16:creationId xmlns:a16="http://schemas.microsoft.com/office/drawing/2014/main" id="{4EC5D634-D5AC-46EB-9F9C-E63479194D0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GB" kern="1200">
                <a:solidFill>
                  <a:schemeClr val="tx1">
                    <a:tint val="75000"/>
                  </a:schemeClr>
                </a:solidFill>
                <a:latin typeface="+mn-lt"/>
                <a:ea typeface="+mn-ea"/>
                <a:cs typeface="+mn-cs"/>
              </a:rPr>
              <a:t>County Lines Pathfinder, Suffolk Youth Justice Service</a:t>
            </a:r>
            <a:endParaRPr lang="en-US" kern="1200">
              <a:solidFill>
                <a:schemeClr val="tx1">
                  <a:tint val="75000"/>
                </a:schemeClr>
              </a:solidFill>
              <a:latin typeface="+mn-lt"/>
              <a:ea typeface="+mn-ea"/>
              <a:cs typeface="+mn-cs"/>
            </a:endParaRPr>
          </a:p>
        </p:txBody>
      </p:sp>
      <p:sp>
        <p:nvSpPr>
          <p:cNvPr id="3" name="Slide Number Placeholder 2">
            <a:extLst>
              <a:ext uri="{FF2B5EF4-FFF2-40B4-BE49-F238E27FC236}">
                <a16:creationId xmlns:a16="http://schemas.microsoft.com/office/drawing/2014/main" id="{08B0D6B1-B71C-4119-AEFB-6EAA99271FE9}"/>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58400841-658E-4F7B-AC61-BF593FEF122C}" type="slidenum">
              <a:rPr lang="en-US" smtClean="0"/>
              <a:pPr>
                <a:spcAft>
                  <a:spcPts val="600"/>
                </a:spcAft>
              </a:pPr>
              <a:t>24</a:t>
            </a:fld>
            <a:endParaRPr lang="en-US"/>
          </a:p>
        </p:txBody>
      </p:sp>
    </p:spTree>
    <p:extLst>
      <p:ext uri="{BB962C8B-B14F-4D97-AF65-F5344CB8AC3E}">
        <p14:creationId xmlns:p14="http://schemas.microsoft.com/office/powerpoint/2010/main" val="834410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2F61E6C-C948-4457-9154-05919B0FB4EA}"/>
              </a:ext>
            </a:extLst>
          </p:cNvPr>
          <p:cNvSpPr txBox="1"/>
          <p:nvPr/>
        </p:nvSpPr>
        <p:spPr>
          <a:xfrm>
            <a:off x="838200" y="1929384"/>
            <a:ext cx="10515600" cy="4251960"/>
          </a:xfrm>
          <a:prstGeom prst="rect">
            <a:avLst/>
          </a:prstGeom>
        </p:spPr>
        <p:txBody>
          <a:bodyPr vert="horz" lIns="91440" tIns="45720" rIns="91440" bIns="45720" rtlCol="0">
            <a:normAutofit/>
          </a:bodyPr>
          <a:lstStyle/>
          <a:p>
            <a:pPr>
              <a:lnSpc>
                <a:spcPct val="90000"/>
              </a:lnSpc>
              <a:spcAft>
                <a:spcPts val="1000"/>
              </a:spcAft>
            </a:pPr>
            <a:r>
              <a:rPr lang="en-US" sz="1900" u="sng" dirty="0">
                <a:effectLst/>
                <a:latin typeface="Arial" panose="020B0604020202020204" pitchFamily="34" charset="0"/>
                <a:cs typeface="Arial" panose="020B0604020202020204" pitchFamily="34" charset="0"/>
              </a:rPr>
              <a:t>Scenario 4</a:t>
            </a:r>
            <a:endParaRPr lang="en-US" sz="1900" dirty="0">
              <a:effectLst/>
              <a:latin typeface="Arial" panose="020B0604020202020204" pitchFamily="34" charset="0"/>
              <a:cs typeface="Arial" panose="020B0604020202020204" pitchFamily="34" charset="0"/>
            </a:endParaRPr>
          </a:p>
          <a:p>
            <a:pPr indent="-228600">
              <a:lnSpc>
                <a:spcPct val="90000"/>
              </a:lnSpc>
              <a:spcAft>
                <a:spcPts val="1000"/>
              </a:spcAft>
              <a:buFont typeface="Arial" panose="020B0604020202020204" pitchFamily="34" charset="0"/>
              <a:buChar char="•"/>
            </a:pPr>
            <a:endParaRPr lang="en-US" sz="1900" dirty="0">
              <a:effectLst/>
              <a:latin typeface="Arial" panose="020B0604020202020204" pitchFamily="34" charset="0"/>
              <a:cs typeface="Arial" panose="020B0604020202020204" pitchFamily="34" charset="0"/>
            </a:endParaRPr>
          </a:p>
          <a:p>
            <a:pPr>
              <a:lnSpc>
                <a:spcPct val="90000"/>
              </a:lnSpc>
              <a:spcAft>
                <a:spcPts val="1000"/>
              </a:spcAft>
            </a:pPr>
            <a:r>
              <a:rPr lang="en-US" sz="1600" dirty="0">
                <a:effectLst/>
                <a:latin typeface="Arial" panose="020B0604020202020204" pitchFamily="34" charset="0"/>
                <a:cs typeface="Arial" panose="020B0604020202020204" pitchFamily="34" charset="0"/>
              </a:rPr>
              <a:t>Ernest is a child professionals are worried about – His home life is unsettled, and he doesn’t appear to have a supportive network around him.  Ernest often goes missing and returns looking </a:t>
            </a:r>
            <a:r>
              <a:rPr lang="en-US" sz="1600">
                <a:effectLst/>
                <a:latin typeface="Arial" panose="020B0604020202020204" pitchFamily="34" charset="0"/>
                <a:cs typeface="Arial" panose="020B0604020202020204" pitchFamily="34" charset="0"/>
              </a:rPr>
              <a:t>dishevelled</a:t>
            </a:r>
            <a:r>
              <a:rPr lang="en-US" sz="1600" dirty="0">
                <a:effectLst/>
                <a:latin typeface="Arial" panose="020B0604020202020204" pitchFamily="34" charset="0"/>
                <a:cs typeface="Arial" panose="020B0604020202020204" pitchFamily="34" charset="0"/>
              </a:rPr>
              <a:t>. Ernest has a good relationship with Amanda, his YOT worker. He calls her one Friday night, whilst he is currently missing. Amanda forgot to turn her phone off after she finished work and can now hear it ringing. </a:t>
            </a:r>
          </a:p>
          <a:p>
            <a:pPr>
              <a:lnSpc>
                <a:spcPct val="90000"/>
              </a:lnSpc>
              <a:spcAft>
                <a:spcPts val="1000"/>
              </a:spcAft>
            </a:pPr>
            <a:r>
              <a:rPr lang="en-US" sz="1600" dirty="0">
                <a:effectLst/>
                <a:latin typeface="Arial" panose="020B0604020202020204" pitchFamily="34" charset="0"/>
                <a:cs typeface="Arial" panose="020B0604020202020204" pitchFamily="34" charset="0"/>
              </a:rPr>
              <a:t>What should Amanda do?</a:t>
            </a:r>
          </a:p>
          <a:p>
            <a:pPr marL="914400" lvl="1" indent="-457200">
              <a:lnSpc>
                <a:spcPct val="90000"/>
              </a:lnSpc>
              <a:spcAft>
                <a:spcPts val="1000"/>
              </a:spcAft>
              <a:buFont typeface="+mj-lt"/>
              <a:buAutoNum type="arabicPeriod"/>
            </a:pPr>
            <a:r>
              <a:rPr lang="en-US" sz="1600" dirty="0">
                <a:latin typeface="Arial" panose="020B0604020202020204" pitchFamily="34" charset="0"/>
                <a:cs typeface="Arial" panose="020B0604020202020204" pitchFamily="34" charset="0"/>
              </a:rPr>
              <a:t>Should she answer the phone? What would be the advantages and disadvantages of this?</a:t>
            </a:r>
          </a:p>
          <a:p>
            <a:pPr marL="914400" lvl="1" indent="-457200">
              <a:lnSpc>
                <a:spcPct val="90000"/>
              </a:lnSpc>
              <a:spcAft>
                <a:spcPts val="1000"/>
              </a:spcAft>
              <a:buFont typeface="+mj-lt"/>
              <a:buAutoNum type="arabicPeriod"/>
            </a:pPr>
            <a:r>
              <a:rPr lang="en-US" sz="1600" dirty="0">
                <a:latin typeface="Arial" panose="020B0604020202020204" pitchFamily="34" charset="0"/>
                <a:cs typeface="Arial" panose="020B0604020202020204" pitchFamily="34" charset="0"/>
              </a:rPr>
              <a:t>What could be the consequences?</a:t>
            </a:r>
          </a:p>
          <a:p>
            <a:pPr marL="914400" lvl="1" indent="-457200">
              <a:lnSpc>
                <a:spcPct val="90000"/>
              </a:lnSpc>
              <a:spcAft>
                <a:spcPts val="1000"/>
              </a:spcAft>
              <a:buFont typeface="+mj-lt"/>
              <a:buAutoNum type="arabicPeriod"/>
            </a:pPr>
            <a:r>
              <a:rPr lang="en-US" sz="1600" dirty="0">
                <a:latin typeface="Arial" panose="020B0604020202020204" pitchFamily="34" charset="0"/>
                <a:cs typeface="Arial" panose="020B0604020202020204" pitchFamily="34" charset="0"/>
              </a:rPr>
              <a:t>How could answering the phone after finishing work, impact on the rest of the team? </a:t>
            </a:r>
          </a:p>
          <a:p>
            <a:pPr lvl="1">
              <a:lnSpc>
                <a:spcPct val="90000"/>
              </a:lnSpc>
              <a:spcAft>
                <a:spcPts val="1000"/>
              </a:spcAft>
            </a:pPr>
            <a:endParaRPr lang="en-US" sz="1600" dirty="0">
              <a:latin typeface="Arial" panose="020B0604020202020204" pitchFamily="34" charset="0"/>
              <a:cs typeface="Arial" panose="020B0604020202020204" pitchFamily="34" charset="0"/>
            </a:endParaRPr>
          </a:p>
          <a:p>
            <a:pPr lvl="1">
              <a:lnSpc>
                <a:spcPct val="90000"/>
              </a:lnSpc>
              <a:spcAft>
                <a:spcPts val="1000"/>
              </a:spcAft>
            </a:pPr>
            <a:endParaRPr lang="en-US" sz="1600" dirty="0">
              <a:effectLst/>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C70CC5A7-A6DC-4647-906C-9A4EBDCF235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GB" kern="1200">
                <a:solidFill>
                  <a:schemeClr val="tx1">
                    <a:tint val="75000"/>
                  </a:schemeClr>
                </a:solidFill>
                <a:latin typeface="+mn-lt"/>
                <a:ea typeface="+mn-ea"/>
                <a:cs typeface="+mn-cs"/>
              </a:rPr>
              <a:t>County Lines Pathfinder, Suffolk Youth Justice Service</a:t>
            </a:r>
            <a:endParaRPr lang="en-US" kern="1200">
              <a:solidFill>
                <a:schemeClr val="tx1">
                  <a:tint val="75000"/>
                </a:schemeClr>
              </a:solidFill>
              <a:latin typeface="+mn-lt"/>
              <a:ea typeface="+mn-ea"/>
              <a:cs typeface="+mn-cs"/>
            </a:endParaRPr>
          </a:p>
        </p:txBody>
      </p:sp>
      <p:sp>
        <p:nvSpPr>
          <p:cNvPr id="3" name="Slide Number Placeholder 2">
            <a:extLst>
              <a:ext uri="{FF2B5EF4-FFF2-40B4-BE49-F238E27FC236}">
                <a16:creationId xmlns:a16="http://schemas.microsoft.com/office/drawing/2014/main" id="{394DF3A5-5096-4B8A-8BDB-BD623ED70C78}"/>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58400841-658E-4F7B-AC61-BF593FEF122C}" type="slidenum">
              <a:rPr lang="en-US" smtClean="0"/>
              <a:pPr>
                <a:spcAft>
                  <a:spcPts val="600"/>
                </a:spcAft>
              </a:pPr>
              <a:t>25</a:t>
            </a:fld>
            <a:endParaRPr lang="en-US"/>
          </a:p>
        </p:txBody>
      </p:sp>
    </p:spTree>
    <p:extLst>
      <p:ext uri="{BB962C8B-B14F-4D97-AF65-F5344CB8AC3E}">
        <p14:creationId xmlns:p14="http://schemas.microsoft.com/office/powerpoint/2010/main" val="873988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4DC825-DA20-4E52-85D7-7488A1A3E1E1}"/>
              </a:ext>
            </a:extLst>
          </p:cNvPr>
          <p:cNvSpPr>
            <a:spLocks noGrp="1"/>
          </p:cNvSpPr>
          <p:nvPr>
            <p:ph type="title"/>
          </p:nvPr>
        </p:nvSpPr>
        <p:spPr>
          <a:xfrm>
            <a:off x="838200" y="624568"/>
            <a:ext cx="3766457" cy="5412920"/>
          </a:xfrm>
        </p:spPr>
        <p:txBody>
          <a:bodyPr>
            <a:normAutofit/>
          </a:bodyPr>
          <a:lstStyle/>
          <a:p>
            <a:r>
              <a:rPr lang="en-GB" b="1" dirty="0">
                <a:solidFill>
                  <a:srgbClr val="FFFFFF"/>
                </a:solidFill>
                <a:effectLst/>
                <a:latin typeface="Arial" panose="020B0604020202020204" pitchFamily="34" charset="0"/>
                <a:ea typeface="Calibri" panose="020F0502020204030204" pitchFamily="34" charset="0"/>
              </a:rPr>
              <a:t>TIPS FOR WORKING SAFELY </a:t>
            </a:r>
            <a:endParaRPr lang="en-GB" dirty="0">
              <a:solidFill>
                <a:srgbClr val="FFFFFF"/>
              </a:solidFill>
            </a:endParaRPr>
          </a:p>
        </p:txBody>
      </p:sp>
      <p:sp>
        <p:nvSpPr>
          <p:cNvPr id="6" name="Content Placeholder 5">
            <a:extLst>
              <a:ext uri="{FF2B5EF4-FFF2-40B4-BE49-F238E27FC236}">
                <a16:creationId xmlns:a16="http://schemas.microsoft.com/office/drawing/2014/main" id="{BA620816-7BCA-45DB-898A-9BCEFE4EF4E9}"/>
              </a:ext>
            </a:extLst>
          </p:cNvPr>
          <p:cNvSpPr>
            <a:spLocks noGrp="1"/>
          </p:cNvSpPr>
          <p:nvPr>
            <p:ph idx="1"/>
          </p:nvPr>
        </p:nvSpPr>
        <p:spPr>
          <a:xfrm>
            <a:off x="5600700" y="624568"/>
            <a:ext cx="5753098" cy="6096906"/>
          </a:xfrm>
        </p:spPr>
        <p:txBody>
          <a:bodyPr anchor="ctr">
            <a:normAutofit fontScale="92500" lnSpcReduction="20000"/>
          </a:bodyPr>
          <a:lstStyle/>
          <a:p>
            <a:pPr marL="342900" lvl="0" indent="-342900">
              <a:spcAft>
                <a:spcPts val="800"/>
              </a:spcAft>
              <a:buFont typeface="Symbol" panose="05050102010706020507" pitchFamily="18" charset="2"/>
              <a:buChar char=""/>
            </a:pPr>
            <a:r>
              <a:rPr lang="en-GB" sz="1700" dirty="0">
                <a:effectLst/>
                <a:latin typeface="Arial" panose="020B0604020202020204" pitchFamily="34" charset="0"/>
                <a:ea typeface="Calibri" panose="020F0502020204030204" pitchFamily="34" charset="0"/>
                <a:cs typeface="Arial" panose="020B0604020202020204" pitchFamily="34" charset="0"/>
              </a:rPr>
              <a:t>Ensure you are aware of your organisations policies:</a:t>
            </a:r>
          </a:p>
          <a:p>
            <a:pPr marL="742950" lvl="1" indent="-285750">
              <a:spcAft>
                <a:spcPts val="800"/>
              </a:spcAft>
              <a:buFont typeface="Courier New" panose="02070309020205020404" pitchFamily="49" charset="0"/>
              <a:buChar char="o"/>
            </a:pPr>
            <a:r>
              <a:rPr lang="en-GB" sz="1700" dirty="0">
                <a:effectLst/>
                <a:latin typeface="Arial" panose="020B0604020202020204" pitchFamily="34" charset="0"/>
                <a:ea typeface="Calibri" panose="020F0502020204030204" pitchFamily="34" charset="0"/>
                <a:cs typeface="Arial" panose="020B0604020202020204" pitchFamily="34" charset="0"/>
              </a:rPr>
              <a:t>Code of Conduct 	</a:t>
            </a:r>
          </a:p>
          <a:p>
            <a:pPr marL="742950" lvl="1" indent="-285750">
              <a:spcAft>
                <a:spcPts val="800"/>
              </a:spcAft>
              <a:buFont typeface="Courier New" panose="02070309020205020404" pitchFamily="49" charset="0"/>
              <a:buChar char="o"/>
            </a:pPr>
            <a:r>
              <a:rPr lang="en-GB" sz="1700" dirty="0">
                <a:effectLst/>
                <a:latin typeface="Arial" panose="020B0604020202020204" pitchFamily="34" charset="0"/>
                <a:ea typeface="Calibri" panose="020F0502020204030204" pitchFamily="34" charset="0"/>
                <a:cs typeface="Arial" panose="020B0604020202020204" pitchFamily="34" charset="0"/>
              </a:rPr>
              <a:t>Social Media Policy </a:t>
            </a:r>
          </a:p>
          <a:p>
            <a:pPr marL="742950" lvl="1" indent="-285750">
              <a:spcAft>
                <a:spcPts val="800"/>
              </a:spcAft>
              <a:buFont typeface="Courier New" panose="02070309020205020404" pitchFamily="49" charset="0"/>
              <a:buChar char="o"/>
            </a:pPr>
            <a:r>
              <a:rPr lang="en-GB" sz="1700" dirty="0">
                <a:effectLst/>
                <a:latin typeface="Arial" panose="020B0604020202020204" pitchFamily="34" charset="0"/>
                <a:ea typeface="Calibri" panose="020F0502020204030204" pitchFamily="34" charset="0"/>
                <a:cs typeface="Arial" panose="020B0604020202020204" pitchFamily="34" charset="0"/>
              </a:rPr>
              <a:t>Lone Working Policy </a:t>
            </a:r>
          </a:p>
          <a:p>
            <a:pPr marL="742950" lvl="1" indent="-285750">
              <a:spcAft>
                <a:spcPts val="800"/>
              </a:spcAft>
              <a:buFont typeface="Courier New" panose="02070309020205020404" pitchFamily="49" charset="0"/>
              <a:buChar char="o"/>
            </a:pPr>
            <a:r>
              <a:rPr lang="en-GB" sz="1700" dirty="0">
                <a:effectLst/>
                <a:latin typeface="Arial" panose="020B0604020202020204" pitchFamily="34" charset="0"/>
                <a:ea typeface="Calibri" panose="020F0502020204030204" pitchFamily="34" charset="0"/>
                <a:cs typeface="Arial" panose="020B0604020202020204" pitchFamily="34" charset="0"/>
              </a:rPr>
              <a:t>Conflict of Interest Policy </a:t>
            </a:r>
          </a:p>
          <a:p>
            <a:pPr marL="742950" lvl="1" indent="-285750">
              <a:spcAft>
                <a:spcPts val="800"/>
              </a:spcAft>
              <a:buFont typeface="Courier New" panose="02070309020205020404" pitchFamily="49" charset="0"/>
              <a:buChar char="o"/>
            </a:pPr>
            <a:r>
              <a:rPr lang="en-GB" sz="1700" dirty="0">
                <a:effectLst/>
                <a:latin typeface="Arial" panose="020B0604020202020204" pitchFamily="34" charset="0"/>
                <a:ea typeface="Calibri" panose="020F0502020204030204" pitchFamily="34" charset="0"/>
                <a:cs typeface="Arial" panose="020B0604020202020204" pitchFamily="34" charset="0"/>
              </a:rPr>
              <a:t>Safeguarding </a:t>
            </a:r>
          </a:p>
          <a:p>
            <a:pPr marL="742950" lvl="1" indent="-285750">
              <a:spcAft>
                <a:spcPts val="800"/>
              </a:spcAft>
              <a:buFont typeface="Courier New" panose="02070309020205020404" pitchFamily="49" charset="0"/>
              <a:buChar char="o"/>
            </a:pPr>
            <a:r>
              <a:rPr lang="en-GB" sz="1700" dirty="0">
                <a:effectLst/>
                <a:latin typeface="Arial" panose="020B0604020202020204" pitchFamily="34" charset="0"/>
                <a:ea typeface="Calibri" panose="020F0502020204030204" pitchFamily="34" charset="0"/>
                <a:cs typeface="Arial" panose="020B0604020202020204" pitchFamily="34" charset="0"/>
              </a:rPr>
              <a:t>Whistleblowing </a:t>
            </a:r>
          </a:p>
          <a:p>
            <a:pPr marL="342900" lvl="0" indent="-342900">
              <a:spcAft>
                <a:spcPts val="800"/>
              </a:spcAft>
              <a:buFont typeface="Symbol" panose="05050102010706020507" pitchFamily="18" charset="2"/>
              <a:buChar char=""/>
            </a:pPr>
            <a:r>
              <a:rPr lang="en-GB" sz="1700" dirty="0">
                <a:effectLst/>
                <a:latin typeface="Arial" panose="020B0604020202020204" pitchFamily="34" charset="0"/>
                <a:ea typeface="Calibri" panose="020F0502020204030204" pitchFamily="34" charset="0"/>
                <a:cs typeface="Arial" panose="020B0604020202020204" pitchFamily="34" charset="0"/>
              </a:rPr>
              <a:t>Never share personal information or things relating to your circumstance (for example, you are single and live alone).</a:t>
            </a:r>
          </a:p>
          <a:p>
            <a:pPr marL="342900" lvl="0" indent="-342900">
              <a:spcAft>
                <a:spcPts val="800"/>
              </a:spcAft>
              <a:buFont typeface="Symbol" panose="05050102010706020507" pitchFamily="18" charset="2"/>
              <a:buChar char=""/>
            </a:pPr>
            <a:r>
              <a:rPr lang="en-GB" sz="1700" dirty="0">
                <a:effectLst/>
                <a:latin typeface="Arial" panose="020B0604020202020204" pitchFamily="34" charset="0"/>
                <a:ea typeface="Calibri" panose="020F0502020204030204" pitchFamily="34" charset="0"/>
                <a:cs typeface="Arial" panose="020B0604020202020204" pitchFamily="34" charset="0"/>
              </a:rPr>
              <a:t>Don’t accept gifts or let someone buy things. </a:t>
            </a:r>
          </a:p>
          <a:p>
            <a:pPr marL="342900" lvl="0" indent="-342900">
              <a:spcAft>
                <a:spcPts val="800"/>
              </a:spcAft>
              <a:buFont typeface="Symbol" panose="05050102010706020507" pitchFamily="18" charset="2"/>
              <a:buChar char=""/>
            </a:pPr>
            <a:r>
              <a:rPr lang="en-GB" sz="1700" dirty="0">
                <a:effectLst/>
                <a:latin typeface="Arial" panose="020B0604020202020204" pitchFamily="34" charset="0"/>
                <a:ea typeface="Calibri" panose="020F0502020204030204" pitchFamily="34" charset="0"/>
                <a:cs typeface="Arial" panose="020B0604020202020204" pitchFamily="34" charset="0"/>
              </a:rPr>
              <a:t>Personal safety advice from the Suzy Lamplugh Trust can be accessed </a:t>
            </a:r>
            <a:r>
              <a:rPr lang="en-GB" sz="1700" u="sng" dirty="0">
                <a:effectLst/>
                <a:latin typeface="Arial" panose="020B0604020202020204" pitchFamily="34" charset="0"/>
                <a:ea typeface="Calibri" panose="020F0502020204030204" pitchFamily="34" charset="0"/>
                <a:cs typeface="Arial" panose="020B0604020202020204" pitchFamily="34" charset="0"/>
                <a:hlinkClick r:id="rId2"/>
              </a:rPr>
              <a:t>here</a:t>
            </a:r>
            <a:r>
              <a:rPr lang="en-GB" sz="1700" dirty="0">
                <a:effectLst/>
                <a:latin typeface="Arial" panose="020B0604020202020204" pitchFamily="34" charset="0"/>
                <a:ea typeface="Calibri" panose="020F0502020204030204" pitchFamily="34" charset="0"/>
                <a:cs typeface="Arial" panose="020B0604020202020204" pitchFamily="34" charset="0"/>
              </a:rPr>
              <a:t>. </a:t>
            </a:r>
          </a:p>
          <a:p>
            <a:pPr marL="342900" lvl="0" indent="-342900">
              <a:spcAft>
                <a:spcPts val="800"/>
              </a:spcAft>
              <a:buFont typeface="Symbol" panose="05050102010706020507" pitchFamily="18" charset="2"/>
              <a:buChar char=""/>
            </a:pPr>
            <a:r>
              <a:rPr lang="en-GB" sz="1700" dirty="0">
                <a:effectLst/>
                <a:latin typeface="Arial" panose="020B0604020202020204" pitchFamily="34" charset="0"/>
                <a:ea typeface="Calibri" panose="020F0502020204030204" pitchFamily="34" charset="0"/>
                <a:cs typeface="Arial" panose="020B0604020202020204" pitchFamily="34" charset="0"/>
              </a:rPr>
              <a:t>Let your colleagues know where you are. Use the tools your service gives you to keep safe (calendars, buddy system, lone working devices etc.). </a:t>
            </a:r>
          </a:p>
          <a:p>
            <a:pPr marL="342900" indent="-342900">
              <a:spcAft>
                <a:spcPts val="800"/>
              </a:spcAft>
              <a:buFont typeface="Symbol" panose="05050102010706020507" pitchFamily="18" charset="2"/>
              <a:buChar char=""/>
            </a:pPr>
            <a:r>
              <a:rPr lang="en-GB" sz="1700" dirty="0">
                <a:effectLst/>
                <a:latin typeface="Arial" panose="020B0604020202020204" pitchFamily="34" charset="0"/>
                <a:ea typeface="Calibri" panose="020F0502020204030204" pitchFamily="34" charset="0"/>
                <a:cs typeface="Arial" panose="020B0604020202020204" pitchFamily="34" charset="0"/>
              </a:rPr>
              <a:t>Always listen to your gut feeling. Remove yourself if you need to. </a:t>
            </a:r>
          </a:p>
          <a:p>
            <a:pPr marL="342900" indent="-342900">
              <a:spcAft>
                <a:spcPts val="800"/>
              </a:spcAft>
              <a:buFont typeface="Symbol" panose="05050102010706020507" pitchFamily="18" charset="2"/>
              <a:buChar char=""/>
            </a:pPr>
            <a:r>
              <a:rPr lang="en-GB" sz="1700" dirty="0">
                <a:latin typeface="Arial" panose="020B0604020202020204" pitchFamily="34" charset="0"/>
                <a:ea typeface="Calibri" panose="020F0502020204030204" pitchFamily="34" charset="0"/>
                <a:cs typeface="Arial" panose="020B0604020202020204" pitchFamily="34" charset="0"/>
              </a:rPr>
              <a:t>Use pool cars</a:t>
            </a:r>
            <a:endParaRPr lang="en-GB" sz="1700" dirty="0">
              <a:effectLst/>
              <a:latin typeface="Arial" panose="020B0604020202020204" pitchFamily="34" charset="0"/>
              <a:ea typeface="Calibri" panose="020F0502020204030204" pitchFamily="34" charset="0"/>
              <a:cs typeface="Arial" panose="020B0604020202020204" pitchFamily="34" charset="0"/>
            </a:endParaRPr>
          </a:p>
          <a:p>
            <a:pPr marL="0" lvl="0" indent="0">
              <a:spcAft>
                <a:spcPts val="800"/>
              </a:spcAft>
              <a:buNone/>
            </a:pPr>
            <a:endParaRPr lang="en-GB" sz="1100" dirty="0">
              <a:effectLst/>
              <a:latin typeface="Arial" panose="020B0604020202020204" pitchFamily="34" charset="0"/>
              <a:ea typeface="Calibri" panose="020F0502020204030204" pitchFamily="34" charset="0"/>
              <a:cs typeface="Arial" panose="020B0604020202020204" pitchFamily="34" charset="0"/>
            </a:endParaRPr>
          </a:p>
          <a:p>
            <a:endParaRPr lang="en-GB" sz="1100" dirty="0"/>
          </a:p>
        </p:txBody>
      </p:sp>
      <p:sp>
        <p:nvSpPr>
          <p:cNvPr id="4" name="Footer Placeholder 3">
            <a:extLst>
              <a:ext uri="{FF2B5EF4-FFF2-40B4-BE49-F238E27FC236}">
                <a16:creationId xmlns:a16="http://schemas.microsoft.com/office/drawing/2014/main" id="{AECE065E-DA76-4209-ACB8-D264EB5AEBC5}"/>
              </a:ext>
            </a:extLst>
          </p:cNvPr>
          <p:cNvSpPr>
            <a:spLocks noGrp="1"/>
          </p:cNvSpPr>
          <p:nvPr>
            <p:ph type="ftr" sz="quarter" idx="11"/>
          </p:nvPr>
        </p:nvSpPr>
        <p:spPr>
          <a:xfrm>
            <a:off x="5600700" y="6356350"/>
            <a:ext cx="4273550" cy="365125"/>
          </a:xfrm>
        </p:spPr>
        <p:txBody>
          <a:bodyPr>
            <a:normAutofit/>
          </a:bodyPr>
          <a:lstStyle/>
          <a:p>
            <a:pPr algn="l">
              <a:spcAft>
                <a:spcPts val="600"/>
              </a:spcAft>
            </a:pPr>
            <a:r>
              <a:rPr lang="en-GB"/>
              <a:t>County Lines Pathfinder, Suffolk Youth Justice Service</a:t>
            </a:r>
          </a:p>
        </p:txBody>
      </p:sp>
      <p:sp>
        <p:nvSpPr>
          <p:cNvPr id="5" name="Slide Number Placeholder 4">
            <a:extLst>
              <a:ext uri="{FF2B5EF4-FFF2-40B4-BE49-F238E27FC236}">
                <a16:creationId xmlns:a16="http://schemas.microsoft.com/office/drawing/2014/main" id="{B7EA702C-3DF1-406D-B5E5-CD81B029EE8C}"/>
              </a:ext>
            </a:extLst>
          </p:cNvPr>
          <p:cNvSpPr>
            <a:spLocks noGrp="1"/>
          </p:cNvSpPr>
          <p:nvPr>
            <p:ph type="sldNum" sz="quarter" idx="12"/>
          </p:nvPr>
        </p:nvSpPr>
        <p:spPr>
          <a:xfrm>
            <a:off x="10128250" y="6356350"/>
            <a:ext cx="1225550" cy="365125"/>
          </a:xfrm>
        </p:spPr>
        <p:txBody>
          <a:bodyPr>
            <a:normAutofit/>
          </a:bodyPr>
          <a:lstStyle/>
          <a:p>
            <a:pPr>
              <a:spcAft>
                <a:spcPts val="600"/>
              </a:spcAft>
            </a:pPr>
            <a:fld id="{58400841-658E-4F7B-AC61-BF593FEF122C}" type="slidenum">
              <a:rPr lang="en-GB" smtClean="0"/>
              <a:pPr>
                <a:spcAft>
                  <a:spcPts val="600"/>
                </a:spcAft>
              </a:pPr>
              <a:t>26</a:t>
            </a:fld>
            <a:endParaRPr lang="en-GB"/>
          </a:p>
        </p:txBody>
      </p:sp>
      <p:sp>
        <p:nvSpPr>
          <p:cNvPr id="7" name="Content Placeholder 6">
            <a:extLst>
              <a:ext uri="{FF2B5EF4-FFF2-40B4-BE49-F238E27FC236}">
                <a16:creationId xmlns:a16="http://schemas.microsoft.com/office/drawing/2014/main" id="{5577D753-A48C-40A8-8001-3159219FBFD8}"/>
              </a:ext>
            </a:extLst>
          </p:cNvPr>
          <p:cNvSpPr>
            <a:spLocks noGrp="1"/>
          </p:cNvSpPr>
          <p:nvPr>
            <p:ph sz="half" idx="4294967295"/>
          </p:nvPr>
        </p:nvSpPr>
        <p:spPr>
          <a:xfrm flipV="1">
            <a:off x="7731888" y="6858000"/>
            <a:ext cx="4460111" cy="365125"/>
          </a:xfrm>
        </p:spPr>
        <p:txBody>
          <a:bodyPr>
            <a:normAutofit lnSpcReduction="10000"/>
          </a:bodyPr>
          <a:lstStyle/>
          <a:p>
            <a:pPr marL="342900" lvl="0" indent="-342900">
              <a:lnSpc>
                <a:spcPct val="107000"/>
              </a:lnSpc>
              <a:spcAft>
                <a:spcPts val="800"/>
              </a:spcAft>
              <a:buFont typeface="Symbol" panose="05050102010706020507" pitchFamily="18" charset="2"/>
              <a:buChar char=""/>
            </a:pP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endParaRPr lang="en-GB" sz="1100"/>
          </a:p>
        </p:txBody>
      </p:sp>
    </p:spTree>
    <p:extLst>
      <p:ext uri="{BB962C8B-B14F-4D97-AF65-F5344CB8AC3E}">
        <p14:creationId xmlns:p14="http://schemas.microsoft.com/office/powerpoint/2010/main" val="3211473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7FD1B6-9894-DF5A-3355-4D15132EAD12}"/>
              </a:ext>
            </a:extLst>
          </p:cNvPr>
          <p:cNvSpPr>
            <a:spLocks noGrp="1"/>
          </p:cNvSpPr>
          <p:nvPr>
            <p:ph type="title"/>
          </p:nvPr>
        </p:nvSpPr>
        <p:spPr>
          <a:xfrm>
            <a:off x="466722" y="586855"/>
            <a:ext cx="3201366" cy="3387497"/>
          </a:xfrm>
        </p:spPr>
        <p:txBody>
          <a:bodyPr anchor="b">
            <a:normAutofit/>
          </a:bodyPr>
          <a:lstStyle/>
          <a:p>
            <a:pPr algn="r"/>
            <a:r>
              <a:rPr lang="en-GB" sz="4800" b="1" dirty="0">
                <a:solidFill>
                  <a:srgbClr val="FFFFFF"/>
                </a:solidFill>
                <a:latin typeface="Arial" panose="020B0604020202020204" pitchFamily="34" charset="0"/>
                <a:cs typeface="Arial" panose="020B0604020202020204" pitchFamily="34" charset="0"/>
              </a:rPr>
              <a:t>SCC</a:t>
            </a:r>
            <a:br>
              <a:rPr lang="en-GB" sz="4800" b="1" dirty="0">
                <a:solidFill>
                  <a:srgbClr val="FFFFFF"/>
                </a:solidFill>
                <a:latin typeface="Arial" panose="020B0604020202020204" pitchFamily="34" charset="0"/>
                <a:cs typeface="Arial" panose="020B0604020202020204" pitchFamily="34" charset="0"/>
              </a:rPr>
            </a:br>
            <a:r>
              <a:rPr lang="en-GB" sz="4800" b="1" dirty="0">
                <a:solidFill>
                  <a:srgbClr val="FFFFFF"/>
                </a:solidFill>
                <a:latin typeface="Arial" panose="020B0604020202020204" pitchFamily="34" charset="0"/>
                <a:cs typeface="Arial" panose="020B0604020202020204" pitchFamily="34" charset="0"/>
              </a:rPr>
              <a:t>Code of conduct</a:t>
            </a:r>
          </a:p>
        </p:txBody>
      </p:sp>
      <p:sp>
        <p:nvSpPr>
          <p:cNvPr id="4" name="Footer Placeholder 3">
            <a:extLst>
              <a:ext uri="{FF2B5EF4-FFF2-40B4-BE49-F238E27FC236}">
                <a16:creationId xmlns:a16="http://schemas.microsoft.com/office/drawing/2014/main" id="{48297E9D-810D-ECEB-5034-BB8D6C11A677}"/>
              </a:ext>
            </a:extLst>
          </p:cNvPr>
          <p:cNvSpPr>
            <a:spLocks noGrp="1"/>
          </p:cNvSpPr>
          <p:nvPr>
            <p:ph type="ftr" sz="quarter" idx="11"/>
          </p:nvPr>
        </p:nvSpPr>
        <p:spPr>
          <a:xfrm rot="5400000">
            <a:off x="-1828800" y="1984248"/>
            <a:ext cx="4114800" cy="365125"/>
          </a:xfrm>
        </p:spPr>
        <p:txBody>
          <a:bodyPr>
            <a:normAutofit/>
          </a:bodyPr>
          <a:lstStyle/>
          <a:p>
            <a:pPr algn="l">
              <a:spcAft>
                <a:spcPts val="600"/>
              </a:spcAft>
            </a:pPr>
            <a:r>
              <a:rPr lang="en-GB" sz="1100">
                <a:solidFill>
                  <a:srgbClr val="FFFFFF"/>
                </a:solidFill>
              </a:rPr>
              <a:t>County Lines Pathfinder, Suffolk Youth Justice Service</a:t>
            </a:r>
          </a:p>
        </p:txBody>
      </p:sp>
      <p:sp>
        <p:nvSpPr>
          <p:cNvPr id="3" name="Content Placeholder 2">
            <a:extLst>
              <a:ext uri="{FF2B5EF4-FFF2-40B4-BE49-F238E27FC236}">
                <a16:creationId xmlns:a16="http://schemas.microsoft.com/office/drawing/2014/main" id="{F0169F45-8643-7B03-2356-69313728B46C}"/>
              </a:ext>
            </a:extLst>
          </p:cNvPr>
          <p:cNvSpPr>
            <a:spLocks noGrp="1"/>
          </p:cNvSpPr>
          <p:nvPr>
            <p:ph idx="1"/>
          </p:nvPr>
        </p:nvSpPr>
        <p:spPr>
          <a:xfrm>
            <a:off x="4093385" y="211873"/>
            <a:ext cx="7927630" cy="6608915"/>
          </a:xfrm>
        </p:spPr>
        <p:txBody>
          <a:bodyPr anchor="ctr">
            <a:normAutofit fontScale="92500"/>
          </a:bodyPr>
          <a:lstStyle/>
          <a:p>
            <a:pPr marL="0" lvl="0" indent="0">
              <a:spcBef>
                <a:spcPts val="1090"/>
              </a:spcBef>
              <a:buNone/>
            </a:pPr>
            <a:r>
              <a:rPr lang="en-GB" sz="1400" b="1" kern="0" dirty="0">
                <a:effectLst/>
                <a:latin typeface="Arial" panose="020B0604020202020204" pitchFamily="34" charset="0"/>
                <a:ea typeface="Arial" panose="020B0604020202020204" pitchFamily="34" charset="0"/>
              </a:rPr>
              <a:t>Nolan Principles: The Seven Principles of Public Life</a:t>
            </a:r>
          </a:p>
          <a:p>
            <a:pPr marL="0" marR="288290" indent="0">
              <a:buNone/>
            </a:pPr>
            <a:r>
              <a:rPr lang="en-GB" sz="1400" dirty="0">
                <a:effectLst/>
                <a:latin typeface="Arial" panose="020B0604020202020204" pitchFamily="34" charset="0"/>
                <a:ea typeface="Times New Roman" panose="02020603050405020304" pitchFamily="18" charset="0"/>
              </a:rPr>
              <a:t>The Seven Principles of Public Life (also known as the Nolan Principles) apply to anyone who works as a public officeholder. This includes all those who are elected or appointed to public office, such as those in the Civil Service; local government; police; courts and probation services; public bodies; and in health, education, social and care services, and workers in other sectors who deliver public services. All public office-holders are both servants of the public and stewards of public resources.</a:t>
            </a:r>
            <a:endParaRPr lang="en-GB" sz="1400" dirty="0">
              <a:effectLst/>
              <a:latin typeface="Times New Roman" panose="02020603050405020304" pitchFamily="18" charset="0"/>
              <a:ea typeface="Times New Roman" panose="02020603050405020304" pitchFamily="18" charset="0"/>
            </a:endParaRPr>
          </a:p>
          <a:p>
            <a:pPr marR="288290"/>
            <a:endParaRPr lang="en-GB" sz="1400" dirty="0">
              <a:effectLst/>
              <a:latin typeface="Times New Roman" panose="02020603050405020304" pitchFamily="18" charset="0"/>
              <a:ea typeface="Times New Roman" panose="02020603050405020304" pitchFamily="18" charset="0"/>
            </a:endParaRPr>
          </a:p>
          <a:p>
            <a:pPr marL="0" marR="215900" lvl="0" indent="0" fontAlgn="base">
              <a:spcBef>
                <a:spcPts val="200"/>
              </a:spcBef>
              <a:spcAft>
                <a:spcPts val="0"/>
              </a:spcAft>
              <a:buNone/>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Selflessness</a:t>
            </a:r>
            <a:endParaRPr lang="en-GB" sz="1400" b="1" dirty="0">
              <a:latin typeface="Calibri Light" panose="020F0302020204030204" pitchFamily="34" charset="0"/>
              <a:ea typeface="Times New Roman" panose="02020603050405020304" pitchFamily="18" charset="0"/>
              <a:cs typeface="Times New Roman" panose="02020603050405020304" pitchFamily="18" charset="0"/>
            </a:endParaRPr>
          </a:p>
          <a:p>
            <a:pPr marL="0" marR="215900" lvl="0" indent="0" fontAlgn="base">
              <a:spcBef>
                <a:spcPts val="200"/>
              </a:spcBef>
              <a:spcAft>
                <a:spcPts val="0"/>
              </a:spcAft>
              <a:buNone/>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Holders of public office should act solely in terms of the public interest.</a:t>
            </a:r>
          </a:p>
          <a:p>
            <a:pPr marL="59690" marR="215900" indent="0" fontAlgn="base">
              <a:spcBef>
                <a:spcPts val="200"/>
              </a:spcBef>
              <a:spcAft>
                <a:spcPts val="0"/>
              </a:spcAft>
              <a:buNone/>
            </a:pPr>
            <a:endParaRPr lang="en-GB" sz="1400" b="1" dirty="0">
              <a:latin typeface="Calibri Light" panose="020F0302020204030204" pitchFamily="34" charset="0"/>
              <a:ea typeface="Times New Roman" panose="02020603050405020304" pitchFamily="18" charset="0"/>
              <a:cs typeface="Times New Roman" panose="02020603050405020304" pitchFamily="18" charset="0"/>
            </a:endParaRPr>
          </a:p>
          <a:p>
            <a:pPr marL="59690" marR="215900" indent="0" fontAlgn="base">
              <a:spcBef>
                <a:spcPts val="200"/>
              </a:spcBef>
              <a:spcAft>
                <a:spcPts val="0"/>
              </a:spcAft>
              <a:buNone/>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Integrity</a:t>
            </a:r>
            <a:endParaRPr lang="en-GB" sz="1400" b="1"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59690" marR="215900" indent="0" fontAlgn="base">
              <a:spcBef>
                <a:spcPts val="200"/>
              </a:spcBef>
              <a:spcAft>
                <a:spcPts val="0"/>
              </a:spcAft>
              <a:buNone/>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Holders of public office must avoid placing themselves under any obligation to people or organisations that may try inappropriately to influence them in their work. They should not act or take decisions in order to gain financial or other material benefits for themselves, their family, or their friends. They must declare and resolve any interests and relationships.</a:t>
            </a:r>
            <a:endParaRPr lang="en-GB" sz="14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59690" marR="215900" indent="0">
              <a:spcAft>
                <a:spcPts val="0"/>
              </a:spcAft>
              <a:buNone/>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Objectivity</a:t>
            </a:r>
            <a:endParaRPr lang="en-GB" sz="1400" b="1"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59690" marR="215900" indent="0" fontAlgn="base">
              <a:spcBef>
                <a:spcPts val="200"/>
              </a:spcBef>
              <a:spcAft>
                <a:spcPts val="0"/>
              </a:spcAft>
              <a:buNone/>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Holders of public office must act and take decisions impartially, fairly and on merit, using the best evidence and without discrimination or bias.</a:t>
            </a:r>
            <a:endParaRPr lang="en-GB" sz="14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59690" marR="215900" indent="0">
              <a:spcAft>
                <a:spcPts val="0"/>
              </a:spcAft>
              <a:buNone/>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Accountability</a:t>
            </a:r>
            <a:endParaRPr lang="en-GB" sz="1400" b="1"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59690" marR="215900" indent="0" fontAlgn="base">
              <a:spcBef>
                <a:spcPts val="200"/>
              </a:spcBef>
              <a:spcAft>
                <a:spcPts val="0"/>
              </a:spcAft>
              <a:buNone/>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Holders of public office are accountable to the public for their decisions and actions and must submit themselves to the scrutiny necessary to ensure this.</a:t>
            </a:r>
            <a:endParaRPr lang="en-GB" sz="14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59690" marR="288290" indent="0">
              <a:spcAft>
                <a:spcPts val="0"/>
              </a:spcAft>
              <a:buNone/>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Openness</a:t>
            </a:r>
            <a:endParaRPr lang="en-GB" sz="1400" b="1"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59690" marR="215900" indent="0" fontAlgn="base">
              <a:spcBef>
                <a:spcPts val="200"/>
              </a:spcBef>
              <a:spcAft>
                <a:spcPts val="0"/>
              </a:spcAft>
              <a:buNone/>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Holders of public office should act and take decisions in an open and transparent manner. Information should not be withheld from the public unless there are clear and lawful reasons for doing so.</a:t>
            </a:r>
            <a:endParaRPr lang="en-GB" sz="14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59690" marR="215900" indent="0">
              <a:spcAft>
                <a:spcPts val="0"/>
              </a:spcAft>
              <a:buNone/>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Honesty</a:t>
            </a:r>
            <a:endParaRPr lang="en-GB" sz="1400" b="1"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59690" marR="215900" indent="0" fontAlgn="base">
              <a:spcBef>
                <a:spcPts val="200"/>
              </a:spcBef>
              <a:spcAft>
                <a:spcPts val="0"/>
              </a:spcAft>
              <a:buNone/>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Holders of public office should be truthful.</a:t>
            </a:r>
            <a:endParaRPr lang="en-GB" sz="14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59690" marR="215900" indent="0">
              <a:spcAft>
                <a:spcPts val="0"/>
              </a:spcAft>
              <a:buNone/>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Leadership</a:t>
            </a:r>
            <a:endParaRPr lang="en-GB" sz="1400" b="1"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59690" marR="215900" indent="0" fontAlgn="base">
              <a:spcBef>
                <a:spcPts val="200"/>
              </a:spcBef>
              <a:spcAft>
                <a:spcPts val="0"/>
              </a:spcAft>
              <a:buNone/>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Holders of public office should exhibit these principles in their own behaviour. They should actively promote and robustly support the principles and be willing to challenge poor behaviour wherever it occurs.</a:t>
            </a:r>
            <a:endParaRPr lang="en-GB" sz="1400" dirty="0">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en-GB" sz="1100" dirty="0">
              <a:hlinkClick r:id="rId2"/>
            </a:endParaRPr>
          </a:p>
          <a:p>
            <a:endParaRPr lang="en-GB" sz="700" dirty="0"/>
          </a:p>
        </p:txBody>
      </p:sp>
      <p:sp>
        <p:nvSpPr>
          <p:cNvPr id="5" name="Slide Number Placeholder 4">
            <a:extLst>
              <a:ext uri="{FF2B5EF4-FFF2-40B4-BE49-F238E27FC236}">
                <a16:creationId xmlns:a16="http://schemas.microsoft.com/office/drawing/2014/main" id="{A6246AD7-E671-DB59-97AC-E9F7E0D4697D}"/>
              </a:ext>
            </a:extLst>
          </p:cNvPr>
          <p:cNvSpPr>
            <a:spLocks noGrp="1"/>
          </p:cNvSpPr>
          <p:nvPr>
            <p:ph type="sldNum" sz="quarter" idx="12"/>
          </p:nvPr>
        </p:nvSpPr>
        <p:spPr>
          <a:xfrm>
            <a:off x="11704320" y="6455664"/>
            <a:ext cx="448056" cy="365125"/>
          </a:xfrm>
        </p:spPr>
        <p:txBody>
          <a:bodyPr>
            <a:normAutofit/>
          </a:bodyPr>
          <a:lstStyle/>
          <a:p>
            <a:pPr>
              <a:spcAft>
                <a:spcPts val="600"/>
              </a:spcAft>
            </a:pPr>
            <a:fld id="{58400841-658E-4F7B-AC61-BF593FEF122C}" type="slidenum">
              <a:rPr lang="en-GB" sz="1100">
                <a:solidFill>
                  <a:schemeClr val="tx1">
                    <a:lumMod val="50000"/>
                    <a:lumOff val="50000"/>
                  </a:schemeClr>
                </a:solidFill>
              </a:rPr>
              <a:pPr>
                <a:spcAft>
                  <a:spcPts val="600"/>
                </a:spcAft>
              </a:pPr>
              <a:t>27</a:t>
            </a:fld>
            <a:endParaRPr lang="en-GB" sz="1100">
              <a:solidFill>
                <a:schemeClr val="tx1">
                  <a:lumMod val="50000"/>
                  <a:lumOff val="50000"/>
                </a:schemeClr>
              </a:solidFill>
            </a:endParaRPr>
          </a:p>
        </p:txBody>
      </p:sp>
    </p:spTree>
    <p:extLst>
      <p:ext uri="{BB962C8B-B14F-4D97-AF65-F5344CB8AC3E}">
        <p14:creationId xmlns:p14="http://schemas.microsoft.com/office/powerpoint/2010/main" val="2384095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7B13E5-A352-18E5-4D01-1BD1ED793DD4}"/>
              </a:ext>
            </a:extLst>
          </p:cNvPr>
          <p:cNvSpPr>
            <a:spLocks noGrp="1"/>
          </p:cNvSpPr>
          <p:nvPr>
            <p:ph type="title"/>
          </p:nvPr>
        </p:nvSpPr>
        <p:spPr>
          <a:xfrm>
            <a:off x="1371599" y="294538"/>
            <a:ext cx="9895951" cy="1033669"/>
          </a:xfrm>
        </p:spPr>
        <p:txBody>
          <a:bodyPr>
            <a:normAutofit/>
          </a:bodyPr>
          <a:lstStyle/>
          <a:p>
            <a:r>
              <a:rPr lang="en-GB" sz="4000" b="1" dirty="0">
                <a:solidFill>
                  <a:srgbClr val="FFFFFF"/>
                </a:solidFill>
                <a:latin typeface="Arial" panose="020B0604020202020204" pitchFamily="34" charset="0"/>
                <a:cs typeface="Arial" panose="020B0604020202020204" pitchFamily="34" charset="0"/>
              </a:rPr>
              <a:t>Health and safety</a:t>
            </a:r>
          </a:p>
        </p:txBody>
      </p:sp>
      <p:sp>
        <p:nvSpPr>
          <p:cNvPr id="4" name="Footer Placeholder 3">
            <a:extLst>
              <a:ext uri="{FF2B5EF4-FFF2-40B4-BE49-F238E27FC236}">
                <a16:creationId xmlns:a16="http://schemas.microsoft.com/office/drawing/2014/main" id="{888BB860-BAE9-2CDB-E6EF-883271225A38}"/>
              </a:ext>
            </a:extLst>
          </p:cNvPr>
          <p:cNvSpPr>
            <a:spLocks noGrp="1"/>
          </p:cNvSpPr>
          <p:nvPr>
            <p:ph type="ftr" sz="quarter" idx="11"/>
          </p:nvPr>
        </p:nvSpPr>
        <p:spPr>
          <a:xfrm rot="5400000">
            <a:off x="-1827725" y="1984248"/>
            <a:ext cx="4114800" cy="365125"/>
          </a:xfrm>
        </p:spPr>
        <p:txBody>
          <a:bodyPr>
            <a:normAutofit/>
          </a:bodyPr>
          <a:lstStyle/>
          <a:p>
            <a:pPr algn="l">
              <a:spcAft>
                <a:spcPts val="600"/>
              </a:spcAft>
            </a:pPr>
            <a:r>
              <a:rPr lang="en-GB" sz="1100">
                <a:solidFill>
                  <a:srgbClr val="FFFFFF"/>
                </a:solidFill>
              </a:rPr>
              <a:t>County Lines Pathfinder, Suffolk Youth Justice Service</a:t>
            </a:r>
          </a:p>
        </p:txBody>
      </p:sp>
      <p:sp>
        <p:nvSpPr>
          <p:cNvPr id="3" name="Content Placeholder 2">
            <a:extLst>
              <a:ext uri="{FF2B5EF4-FFF2-40B4-BE49-F238E27FC236}">
                <a16:creationId xmlns:a16="http://schemas.microsoft.com/office/drawing/2014/main" id="{16352D52-3C04-FF4E-FBE3-A97BC90DB6C5}"/>
              </a:ext>
            </a:extLst>
          </p:cNvPr>
          <p:cNvSpPr>
            <a:spLocks noGrp="1"/>
          </p:cNvSpPr>
          <p:nvPr>
            <p:ph idx="1"/>
          </p:nvPr>
        </p:nvSpPr>
        <p:spPr>
          <a:xfrm>
            <a:off x="1371599" y="2318197"/>
            <a:ext cx="9724031" cy="3683358"/>
          </a:xfrm>
        </p:spPr>
        <p:txBody>
          <a:bodyPr anchor="ctr">
            <a:normAutofit/>
          </a:bodyPr>
          <a:lstStyle/>
          <a:p>
            <a:pPr marL="0" marR="288290" indent="0">
              <a:spcAft>
                <a:spcPts val="0"/>
              </a:spcAft>
              <a:buNone/>
            </a:pPr>
            <a:r>
              <a:rPr lang="en-GB" sz="2000" dirty="0">
                <a:effectLst/>
                <a:latin typeface="Arial" panose="020B0604020202020204" pitchFamily="34" charset="0"/>
                <a:ea typeface="Arial" panose="020B0604020202020204" pitchFamily="34" charset="0"/>
              </a:rPr>
              <a:t>The Council takes its duty of care to its employees seriously. Workers must comply with any corporate or local health and safety policies and practices that apply to their work or role. Everybody has a responsibility to ensure their own safety, and the safety of colleagues or customers in their vicinity or sphere of influence. Any incidents or near misses must be reported. Risk assessments should be completed where necessary, e.g., for lone working or to assess risks to pregnant staff. Managers must care for the safety and well-being of the staff in their team.</a:t>
            </a:r>
          </a:p>
          <a:p>
            <a:endParaRPr lang="en-GB" sz="2000" dirty="0"/>
          </a:p>
        </p:txBody>
      </p:sp>
      <p:sp>
        <p:nvSpPr>
          <p:cNvPr id="5" name="Slide Number Placeholder 4">
            <a:extLst>
              <a:ext uri="{FF2B5EF4-FFF2-40B4-BE49-F238E27FC236}">
                <a16:creationId xmlns:a16="http://schemas.microsoft.com/office/drawing/2014/main" id="{2B4CC1DB-7368-D591-D170-D0A5CB315D58}"/>
              </a:ext>
            </a:extLst>
          </p:cNvPr>
          <p:cNvSpPr>
            <a:spLocks noGrp="1"/>
          </p:cNvSpPr>
          <p:nvPr>
            <p:ph type="sldNum" sz="quarter" idx="12"/>
          </p:nvPr>
        </p:nvSpPr>
        <p:spPr>
          <a:xfrm>
            <a:off x="11704320" y="6455431"/>
            <a:ext cx="445913" cy="365125"/>
          </a:xfrm>
        </p:spPr>
        <p:txBody>
          <a:bodyPr>
            <a:normAutofit/>
          </a:bodyPr>
          <a:lstStyle/>
          <a:p>
            <a:pPr>
              <a:spcAft>
                <a:spcPts val="600"/>
              </a:spcAft>
            </a:pPr>
            <a:fld id="{58400841-658E-4F7B-AC61-BF593FEF122C}" type="slidenum">
              <a:rPr lang="en-GB" sz="1100">
                <a:solidFill>
                  <a:schemeClr val="tx1">
                    <a:lumMod val="50000"/>
                    <a:lumOff val="50000"/>
                  </a:schemeClr>
                </a:solidFill>
              </a:rPr>
              <a:pPr>
                <a:spcAft>
                  <a:spcPts val="600"/>
                </a:spcAft>
              </a:pPr>
              <a:t>28</a:t>
            </a:fld>
            <a:endParaRPr lang="en-GB" sz="1100">
              <a:solidFill>
                <a:schemeClr val="tx1">
                  <a:lumMod val="50000"/>
                  <a:lumOff val="50000"/>
                </a:schemeClr>
              </a:solidFill>
            </a:endParaRPr>
          </a:p>
        </p:txBody>
      </p:sp>
    </p:spTree>
    <p:extLst>
      <p:ext uri="{BB962C8B-B14F-4D97-AF65-F5344CB8AC3E}">
        <p14:creationId xmlns:p14="http://schemas.microsoft.com/office/powerpoint/2010/main" val="1700113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56E038-B33F-2721-3BBB-082234AB6194}"/>
              </a:ext>
            </a:extLst>
          </p:cNvPr>
          <p:cNvSpPr>
            <a:spLocks noGrp="1"/>
          </p:cNvSpPr>
          <p:nvPr>
            <p:ph type="title"/>
          </p:nvPr>
        </p:nvSpPr>
        <p:spPr>
          <a:xfrm>
            <a:off x="1371599" y="294538"/>
            <a:ext cx="9895951" cy="1033669"/>
          </a:xfrm>
        </p:spPr>
        <p:txBody>
          <a:bodyPr>
            <a:normAutofit/>
          </a:bodyPr>
          <a:lstStyle/>
          <a:p>
            <a:r>
              <a:rPr lang="en-GB" sz="3400" b="1" kern="0" dirty="0">
                <a:solidFill>
                  <a:srgbClr val="FFFFFF"/>
                </a:solidFill>
                <a:effectLst/>
                <a:latin typeface="Arial" panose="020B0604020202020204" pitchFamily="34" charset="0"/>
                <a:ea typeface="Arial" panose="020B0604020202020204" pitchFamily="34" charset="0"/>
              </a:rPr>
              <a:t>Standards and Whistleblowing</a:t>
            </a:r>
            <a:br>
              <a:rPr lang="en-GB" sz="3400" b="1" kern="0" dirty="0">
                <a:solidFill>
                  <a:srgbClr val="FFFFFF"/>
                </a:solidFill>
                <a:effectLst/>
                <a:latin typeface="Arial" panose="020B0604020202020204" pitchFamily="34" charset="0"/>
                <a:ea typeface="Arial" panose="020B0604020202020204" pitchFamily="34" charset="0"/>
              </a:rPr>
            </a:br>
            <a:endParaRPr lang="en-GB" sz="3400" dirty="0">
              <a:solidFill>
                <a:srgbClr val="FFFFFF"/>
              </a:solidFill>
            </a:endParaRPr>
          </a:p>
        </p:txBody>
      </p:sp>
      <p:sp>
        <p:nvSpPr>
          <p:cNvPr id="4" name="Footer Placeholder 3">
            <a:extLst>
              <a:ext uri="{FF2B5EF4-FFF2-40B4-BE49-F238E27FC236}">
                <a16:creationId xmlns:a16="http://schemas.microsoft.com/office/drawing/2014/main" id="{F733BCBC-6A2C-DE3C-05AE-4CE9AFF8796D}"/>
              </a:ext>
            </a:extLst>
          </p:cNvPr>
          <p:cNvSpPr>
            <a:spLocks noGrp="1"/>
          </p:cNvSpPr>
          <p:nvPr>
            <p:ph type="ftr" sz="quarter" idx="11"/>
          </p:nvPr>
        </p:nvSpPr>
        <p:spPr>
          <a:xfrm rot="5400000">
            <a:off x="-1827725" y="1984248"/>
            <a:ext cx="4114800" cy="365125"/>
          </a:xfrm>
        </p:spPr>
        <p:txBody>
          <a:bodyPr>
            <a:normAutofit/>
          </a:bodyPr>
          <a:lstStyle/>
          <a:p>
            <a:pPr algn="l">
              <a:spcAft>
                <a:spcPts val="600"/>
              </a:spcAft>
            </a:pPr>
            <a:r>
              <a:rPr lang="en-GB" sz="1100">
                <a:solidFill>
                  <a:srgbClr val="FFFFFF"/>
                </a:solidFill>
              </a:rPr>
              <a:t>County Lines Pathfinder, Suffolk Youth Justice Service</a:t>
            </a:r>
          </a:p>
        </p:txBody>
      </p:sp>
      <p:sp>
        <p:nvSpPr>
          <p:cNvPr id="3" name="Content Placeholder 2">
            <a:extLst>
              <a:ext uri="{FF2B5EF4-FFF2-40B4-BE49-F238E27FC236}">
                <a16:creationId xmlns:a16="http://schemas.microsoft.com/office/drawing/2014/main" id="{FCBD4561-8B9B-D635-F4CD-C76361CAD2FC}"/>
              </a:ext>
            </a:extLst>
          </p:cNvPr>
          <p:cNvSpPr>
            <a:spLocks noGrp="1"/>
          </p:cNvSpPr>
          <p:nvPr>
            <p:ph idx="1"/>
          </p:nvPr>
        </p:nvSpPr>
        <p:spPr>
          <a:xfrm>
            <a:off x="557561" y="1891970"/>
            <a:ext cx="11251580" cy="4671492"/>
          </a:xfrm>
        </p:spPr>
        <p:txBody>
          <a:bodyPr anchor="ctr">
            <a:normAutofit lnSpcReduction="10000"/>
          </a:bodyPr>
          <a:lstStyle/>
          <a:p>
            <a:pPr marL="0" marR="288290" indent="0">
              <a:spcAft>
                <a:spcPts val="0"/>
              </a:spcAft>
              <a:buNone/>
            </a:pPr>
            <a:r>
              <a:rPr lang="en-GB" sz="2000" dirty="0">
                <a:effectLst/>
                <a:latin typeface="Arial" panose="020B0604020202020204" pitchFamily="34" charset="0"/>
                <a:ea typeface="Arial" panose="020B0604020202020204" pitchFamily="34" charset="0"/>
              </a:rPr>
              <a:t>Workers must give a high standard of service to the public, and provide appropriate advice and support to elected members, colleagues, or service users with impartiality. </a:t>
            </a:r>
          </a:p>
          <a:p>
            <a:pPr marL="0" marR="288290" indent="0">
              <a:spcAft>
                <a:spcPts val="0"/>
              </a:spcAft>
              <a:buNone/>
            </a:pPr>
            <a:endParaRPr lang="en-GB" sz="2000" dirty="0">
              <a:latin typeface="Arial" panose="020B0604020202020204" pitchFamily="34" charset="0"/>
              <a:ea typeface="Arial" panose="020B0604020202020204" pitchFamily="34" charset="0"/>
            </a:endParaRPr>
          </a:p>
          <a:p>
            <a:pPr marL="0" marR="288290" indent="0">
              <a:spcAft>
                <a:spcPts val="0"/>
              </a:spcAft>
              <a:buNone/>
            </a:pPr>
            <a:r>
              <a:rPr lang="en-GB" sz="2000" dirty="0">
                <a:effectLst/>
                <a:latin typeface="Arial" panose="020B0604020202020204" pitchFamily="34" charset="0"/>
                <a:ea typeface="Arial" panose="020B0604020202020204" pitchFamily="34" charset="0"/>
              </a:rPr>
              <a:t>If a worker has any concerns about an issue in the provision of Council services, or any breach of conduct or procedures, they must bring it to the attention of their line manager.  If they do not feel able to speak to their line manager, they can raise the issue with their senior manager, Head of Service or Director, depending on who they feel able to speak to. They should be able to do this without fear of recrimination or victimisation. Workers may wish to use the Council's Whistleblowing procedure.</a:t>
            </a:r>
          </a:p>
          <a:p>
            <a:pPr marL="0" marR="288290" indent="0">
              <a:spcAft>
                <a:spcPts val="0"/>
              </a:spcAft>
              <a:buNone/>
            </a:pPr>
            <a:endParaRPr lang="en-GB" sz="2000" dirty="0">
              <a:latin typeface="Arial" panose="020B0604020202020204" pitchFamily="34" charset="0"/>
              <a:ea typeface="Arial" panose="020B0604020202020204" pitchFamily="34" charset="0"/>
            </a:endParaRPr>
          </a:p>
          <a:p>
            <a:pPr marL="0" marR="288290" indent="0">
              <a:spcAft>
                <a:spcPts val="0"/>
              </a:spcAft>
              <a:buNone/>
            </a:pPr>
            <a:r>
              <a:rPr lang="en-GB" sz="2000" dirty="0">
                <a:effectLst/>
                <a:latin typeface="Arial" panose="020B0604020202020204" pitchFamily="34" charset="0"/>
                <a:ea typeface="Arial" panose="020B0604020202020204" pitchFamily="34" charset="0"/>
              </a:rPr>
              <a:t>In particular, workers should be prepared to highlight any concerns with regards to: fraud, safeguarding issues, human trafficking and modern slavery, health and safety, equality and diversity, data protection, and any other issue of legal compliance; or where there could be serious impact on the safety or well-being of colleagues or customers, or the reputation of the Council.</a:t>
            </a:r>
          </a:p>
          <a:p>
            <a:endParaRPr lang="en-GB" sz="1600" dirty="0"/>
          </a:p>
        </p:txBody>
      </p:sp>
      <p:sp>
        <p:nvSpPr>
          <p:cNvPr id="5" name="Slide Number Placeholder 4">
            <a:extLst>
              <a:ext uri="{FF2B5EF4-FFF2-40B4-BE49-F238E27FC236}">
                <a16:creationId xmlns:a16="http://schemas.microsoft.com/office/drawing/2014/main" id="{89EDD418-A1DF-8DA5-F300-5FC617ACE9EB}"/>
              </a:ext>
            </a:extLst>
          </p:cNvPr>
          <p:cNvSpPr>
            <a:spLocks noGrp="1"/>
          </p:cNvSpPr>
          <p:nvPr>
            <p:ph type="sldNum" sz="quarter" idx="12"/>
          </p:nvPr>
        </p:nvSpPr>
        <p:spPr>
          <a:xfrm>
            <a:off x="11704320" y="6455431"/>
            <a:ext cx="445913" cy="365125"/>
          </a:xfrm>
        </p:spPr>
        <p:txBody>
          <a:bodyPr>
            <a:normAutofit/>
          </a:bodyPr>
          <a:lstStyle/>
          <a:p>
            <a:pPr>
              <a:spcAft>
                <a:spcPts val="600"/>
              </a:spcAft>
            </a:pPr>
            <a:fld id="{58400841-658E-4F7B-AC61-BF593FEF122C}" type="slidenum">
              <a:rPr lang="en-GB" sz="1100">
                <a:solidFill>
                  <a:schemeClr val="tx1">
                    <a:lumMod val="50000"/>
                    <a:lumOff val="50000"/>
                  </a:schemeClr>
                </a:solidFill>
              </a:rPr>
              <a:pPr>
                <a:spcAft>
                  <a:spcPts val="600"/>
                </a:spcAft>
              </a:pPr>
              <a:t>29</a:t>
            </a:fld>
            <a:endParaRPr lang="en-GB" sz="1100">
              <a:solidFill>
                <a:schemeClr val="tx1">
                  <a:lumMod val="50000"/>
                  <a:lumOff val="50000"/>
                </a:schemeClr>
              </a:solidFill>
            </a:endParaRPr>
          </a:p>
        </p:txBody>
      </p:sp>
    </p:spTree>
    <p:extLst>
      <p:ext uri="{BB962C8B-B14F-4D97-AF65-F5344CB8AC3E}">
        <p14:creationId xmlns:p14="http://schemas.microsoft.com/office/powerpoint/2010/main" val="2814126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13A81B4-1F78-40B7-A05A-D8B2711F28CA}"/>
              </a:ext>
            </a:extLst>
          </p:cNvPr>
          <p:cNvSpPr>
            <a:spLocks noGrp="1"/>
          </p:cNvSpPr>
          <p:nvPr>
            <p:ph type="title"/>
          </p:nvPr>
        </p:nvSpPr>
        <p:spPr>
          <a:xfrm>
            <a:off x="1371597" y="348865"/>
            <a:ext cx="10044023" cy="877729"/>
          </a:xfrm>
        </p:spPr>
        <p:txBody>
          <a:bodyPr anchor="ctr">
            <a:normAutofit/>
          </a:bodyPr>
          <a:lstStyle/>
          <a:p>
            <a:r>
              <a:rPr lang="en-GB" sz="4000" b="1" dirty="0">
                <a:solidFill>
                  <a:srgbClr val="FFFFFF"/>
                </a:solidFill>
                <a:latin typeface="Arial" panose="020B0604020202020204" pitchFamily="34" charset="0"/>
                <a:cs typeface="Arial" panose="020B0604020202020204" pitchFamily="34" charset="0"/>
              </a:rPr>
              <a:t>HOPES </a:t>
            </a:r>
          </a:p>
        </p:txBody>
      </p:sp>
      <p:sp>
        <p:nvSpPr>
          <p:cNvPr id="4" name="Footer Placeholder 3">
            <a:extLst>
              <a:ext uri="{FF2B5EF4-FFF2-40B4-BE49-F238E27FC236}">
                <a16:creationId xmlns:a16="http://schemas.microsoft.com/office/drawing/2014/main" id="{8CBBD13E-B004-4F57-A673-6A2F6B2EAE34}"/>
              </a:ext>
            </a:extLst>
          </p:cNvPr>
          <p:cNvSpPr>
            <a:spLocks noGrp="1"/>
          </p:cNvSpPr>
          <p:nvPr>
            <p:ph type="ftr" sz="quarter" idx="11"/>
          </p:nvPr>
        </p:nvSpPr>
        <p:spPr>
          <a:xfrm rot="5400000">
            <a:off x="-546992" y="702440"/>
            <a:ext cx="1575955" cy="389897"/>
          </a:xfrm>
        </p:spPr>
        <p:txBody>
          <a:bodyPr>
            <a:normAutofit fontScale="85000" lnSpcReduction="10000"/>
          </a:bodyPr>
          <a:lstStyle/>
          <a:p>
            <a:pPr algn="l">
              <a:spcAft>
                <a:spcPts val="600"/>
              </a:spcAft>
            </a:pPr>
            <a:r>
              <a:rPr lang="en-GB" sz="1100">
                <a:solidFill>
                  <a:srgbClr val="FFFFFF"/>
                </a:solidFill>
              </a:rPr>
              <a:t>County Lines Pathfinder, Suffolk Youth Justice Service</a:t>
            </a:r>
            <a:endParaRPr lang="en-GB" sz="1100" dirty="0">
              <a:solidFill>
                <a:srgbClr val="FFFFFF"/>
              </a:solidFill>
            </a:endParaRPr>
          </a:p>
        </p:txBody>
      </p:sp>
      <p:sp>
        <p:nvSpPr>
          <p:cNvPr id="5" name="Slide Number Placeholder 4">
            <a:extLst>
              <a:ext uri="{FF2B5EF4-FFF2-40B4-BE49-F238E27FC236}">
                <a16:creationId xmlns:a16="http://schemas.microsoft.com/office/drawing/2014/main" id="{B617C4BF-9293-4D8D-A080-4AAFFA87D826}"/>
              </a:ext>
            </a:extLst>
          </p:cNvPr>
          <p:cNvSpPr>
            <a:spLocks noGrp="1"/>
          </p:cNvSpPr>
          <p:nvPr>
            <p:ph type="sldNum" sz="quarter" idx="12"/>
          </p:nvPr>
        </p:nvSpPr>
        <p:spPr>
          <a:xfrm>
            <a:off x="11704320" y="6455664"/>
            <a:ext cx="448056" cy="365125"/>
          </a:xfrm>
        </p:spPr>
        <p:txBody>
          <a:bodyPr>
            <a:normAutofit/>
          </a:bodyPr>
          <a:lstStyle/>
          <a:p>
            <a:pPr>
              <a:spcAft>
                <a:spcPts val="600"/>
              </a:spcAft>
            </a:pPr>
            <a:fld id="{58400841-658E-4F7B-AC61-BF593FEF122C}" type="slidenum">
              <a:rPr lang="en-GB" sz="1100">
                <a:solidFill>
                  <a:schemeClr val="tx1">
                    <a:lumMod val="50000"/>
                    <a:lumOff val="50000"/>
                  </a:schemeClr>
                </a:solidFill>
              </a:rPr>
              <a:pPr>
                <a:spcAft>
                  <a:spcPts val="600"/>
                </a:spcAft>
              </a:pPr>
              <a:t>3</a:t>
            </a:fld>
            <a:endParaRPr lang="en-GB" sz="1100">
              <a:solidFill>
                <a:schemeClr val="tx1">
                  <a:lumMod val="50000"/>
                  <a:lumOff val="50000"/>
                </a:schemeClr>
              </a:solidFill>
            </a:endParaRPr>
          </a:p>
        </p:txBody>
      </p:sp>
      <p:graphicFrame>
        <p:nvGraphicFramePr>
          <p:cNvPr id="7" name="Content Placeholder 2">
            <a:extLst>
              <a:ext uri="{FF2B5EF4-FFF2-40B4-BE49-F238E27FC236}">
                <a16:creationId xmlns:a16="http://schemas.microsoft.com/office/drawing/2014/main" id="{193612F1-BB44-49C9-9D5D-043F1AF37BFA}"/>
              </a:ext>
            </a:extLst>
          </p:cNvPr>
          <p:cNvGraphicFramePr>
            <a:graphicFrameLocks noGrp="1"/>
          </p:cNvGraphicFramePr>
          <p:nvPr>
            <p:ph idx="1"/>
            <p:extLst>
              <p:ext uri="{D42A27DB-BD31-4B8C-83A1-F6EECF244321}">
                <p14:modId xmlns:p14="http://schemas.microsoft.com/office/powerpoint/2010/main" val="731971401"/>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07477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7C8764-5C25-70AE-14A6-65CB6B094194}"/>
              </a:ext>
            </a:extLst>
          </p:cNvPr>
          <p:cNvSpPr>
            <a:spLocks noGrp="1"/>
          </p:cNvSpPr>
          <p:nvPr>
            <p:ph type="title"/>
          </p:nvPr>
        </p:nvSpPr>
        <p:spPr>
          <a:xfrm>
            <a:off x="1371599" y="294538"/>
            <a:ext cx="9895951" cy="1033669"/>
          </a:xfrm>
        </p:spPr>
        <p:txBody>
          <a:bodyPr>
            <a:normAutofit/>
          </a:bodyPr>
          <a:lstStyle/>
          <a:p>
            <a:r>
              <a:rPr lang="en-GB" sz="3400" b="1" kern="0">
                <a:solidFill>
                  <a:srgbClr val="FFFFFF"/>
                </a:solidFill>
                <a:effectLst/>
                <a:latin typeface="Arial" panose="020B0604020202020204" pitchFamily="34" charset="0"/>
                <a:ea typeface="Arial" panose="020B0604020202020204" pitchFamily="34" charset="0"/>
              </a:rPr>
              <a:t>Disclosure of Information and Data Protection</a:t>
            </a:r>
            <a:br>
              <a:rPr lang="en-GB" sz="3400" b="1" kern="0">
                <a:solidFill>
                  <a:srgbClr val="FFFFFF"/>
                </a:solidFill>
                <a:effectLst/>
                <a:latin typeface="Arial" panose="020B0604020202020204" pitchFamily="34" charset="0"/>
                <a:ea typeface="Arial" panose="020B0604020202020204" pitchFamily="34" charset="0"/>
              </a:rPr>
            </a:br>
            <a:endParaRPr lang="en-GB" sz="3400">
              <a:solidFill>
                <a:srgbClr val="FFFFFF"/>
              </a:solidFill>
            </a:endParaRPr>
          </a:p>
        </p:txBody>
      </p:sp>
      <p:sp>
        <p:nvSpPr>
          <p:cNvPr id="4" name="Footer Placeholder 3">
            <a:extLst>
              <a:ext uri="{FF2B5EF4-FFF2-40B4-BE49-F238E27FC236}">
                <a16:creationId xmlns:a16="http://schemas.microsoft.com/office/drawing/2014/main" id="{BCFB5E88-7CE9-B055-C5DC-CFB43BE8F3DA}"/>
              </a:ext>
            </a:extLst>
          </p:cNvPr>
          <p:cNvSpPr>
            <a:spLocks noGrp="1"/>
          </p:cNvSpPr>
          <p:nvPr>
            <p:ph type="ftr" sz="quarter" idx="11"/>
          </p:nvPr>
        </p:nvSpPr>
        <p:spPr>
          <a:xfrm rot="5400000">
            <a:off x="-1827725" y="1984248"/>
            <a:ext cx="4114800" cy="365125"/>
          </a:xfrm>
        </p:spPr>
        <p:txBody>
          <a:bodyPr>
            <a:normAutofit/>
          </a:bodyPr>
          <a:lstStyle/>
          <a:p>
            <a:pPr algn="l">
              <a:spcAft>
                <a:spcPts val="600"/>
              </a:spcAft>
            </a:pPr>
            <a:r>
              <a:rPr lang="en-GB" sz="1100">
                <a:solidFill>
                  <a:srgbClr val="FFFFFF"/>
                </a:solidFill>
              </a:rPr>
              <a:t>County Lines Pathfinder, Suffolk Youth Justice Service</a:t>
            </a:r>
          </a:p>
        </p:txBody>
      </p:sp>
      <p:sp>
        <p:nvSpPr>
          <p:cNvPr id="3" name="Content Placeholder 2">
            <a:extLst>
              <a:ext uri="{FF2B5EF4-FFF2-40B4-BE49-F238E27FC236}">
                <a16:creationId xmlns:a16="http://schemas.microsoft.com/office/drawing/2014/main" id="{A23A7799-0386-54A4-E2ED-2BCAAAA34587}"/>
              </a:ext>
            </a:extLst>
          </p:cNvPr>
          <p:cNvSpPr>
            <a:spLocks noGrp="1"/>
          </p:cNvSpPr>
          <p:nvPr>
            <p:ph idx="1"/>
          </p:nvPr>
        </p:nvSpPr>
        <p:spPr>
          <a:xfrm>
            <a:off x="546410" y="1891970"/>
            <a:ext cx="11157909" cy="4109585"/>
          </a:xfrm>
        </p:spPr>
        <p:txBody>
          <a:bodyPr anchor="ctr">
            <a:normAutofit/>
          </a:bodyPr>
          <a:lstStyle/>
          <a:p>
            <a:pPr marL="0" marR="288290" indent="0">
              <a:spcAft>
                <a:spcPts val="0"/>
              </a:spcAft>
              <a:buNone/>
            </a:pPr>
            <a:r>
              <a:rPr lang="en-GB" sz="2000" dirty="0">
                <a:effectLst/>
                <a:latin typeface="Arial" panose="020B0604020202020204" pitchFamily="34" charset="0"/>
                <a:ea typeface="Arial" panose="020B0604020202020204" pitchFamily="34" charset="0"/>
              </a:rPr>
              <a:t>Workers must not use information obtained in the course of their employment for personal or commercial gain or benefit, or pass it on knowingly to others who might use it in such a way. Workers who have access to any commercially sensitive, confidential or personal information should only disclose it in the course of their work, as needed.  Similarly, workers should only access and view data essential to their day-to-day tasks and not actively seek out individual or personal information. Workers should disclose to their manager, if at any time personal matters may result in a conflict of interest with them viewing the personal data of specific people.</a:t>
            </a:r>
          </a:p>
          <a:p>
            <a:pPr marL="0" marR="288290" indent="0">
              <a:spcBef>
                <a:spcPts val="5"/>
              </a:spcBef>
              <a:spcAft>
                <a:spcPts val="0"/>
              </a:spcAft>
              <a:buNone/>
            </a:pPr>
            <a:r>
              <a:rPr lang="en-GB" sz="2000" dirty="0">
                <a:effectLst/>
                <a:latin typeface="Arial" panose="020B0604020202020204" pitchFamily="34" charset="0"/>
                <a:ea typeface="Arial" panose="020B0604020202020204" pitchFamily="34" charset="0"/>
              </a:rPr>
              <a:t> </a:t>
            </a:r>
          </a:p>
          <a:p>
            <a:pPr marL="0" marR="288290" indent="0">
              <a:spcAft>
                <a:spcPts val="0"/>
              </a:spcAft>
              <a:buNone/>
            </a:pPr>
            <a:r>
              <a:rPr lang="en-GB" sz="2000" dirty="0">
                <a:effectLst/>
                <a:latin typeface="Arial" panose="020B0604020202020204" pitchFamily="34" charset="0"/>
                <a:ea typeface="Arial" panose="020B0604020202020204" pitchFamily="34" charset="0"/>
              </a:rPr>
              <a:t>Staff must adhere to the Council’s policies on computer misuse and information security.  Workers must have due regard to current data protection law, in respect of the way personal and special category information is stored and used.  They must comply with the Acceptable Use of Information Policy and the Data Protection Policy.</a:t>
            </a:r>
          </a:p>
          <a:p>
            <a:endParaRPr lang="en-GB" sz="1900" dirty="0"/>
          </a:p>
        </p:txBody>
      </p:sp>
      <p:sp>
        <p:nvSpPr>
          <p:cNvPr id="5" name="Slide Number Placeholder 4">
            <a:extLst>
              <a:ext uri="{FF2B5EF4-FFF2-40B4-BE49-F238E27FC236}">
                <a16:creationId xmlns:a16="http://schemas.microsoft.com/office/drawing/2014/main" id="{2F671A73-0DCC-8A5B-E28D-4AEB293EB005}"/>
              </a:ext>
            </a:extLst>
          </p:cNvPr>
          <p:cNvSpPr>
            <a:spLocks noGrp="1"/>
          </p:cNvSpPr>
          <p:nvPr>
            <p:ph type="sldNum" sz="quarter" idx="12"/>
          </p:nvPr>
        </p:nvSpPr>
        <p:spPr>
          <a:xfrm>
            <a:off x="11704320" y="6455431"/>
            <a:ext cx="445913" cy="365125"/>
          </a:xfrm>
        </p:spPr>
        <p:txBody>
          <a:bodyPr>
            <a:normAutofit/>
          </a:bodyPr>
          <a:lstStyle/>
          <a:p>
            <a:pPr>
              <a:spcAft>
                <a:spcPts val="600"/>
              </a:spcAft>
            </a:pPr>
            <a:fld id="{58400841-658E-4F7B-AC61-BF593FEF122C}" type="slidenum">
              <a:rPr lang="en-GB" sz="1100">
                <a:solidFill>
                  <a:schemeClr val="tx1">
                    <a:lumMod val="50000"/>
                    <a:lumOff val="50000"/>
                  </a:schemeClr>
                </a:solidFill>
              </a:rPr>
              <a:pPr>
                <a:spcAft>
                  <a:spcPts val="600"/>
                </a:spcAft>
              </a:pPr>
              <a:t>30</a:t>
            </a:fld>
            <a:endParaRPr lang="en-GB" sz="1100">
              <a:solidFill>
                <a:schemeClr val="tx1">
                  <a:lumMod val="50000"/>
                  <a:lumOff val="50000"/>
                </a:schemeClr>
              </a:solidFill>
            </a:endParaRPr>
          </a:p>
        </p:txBody>
      </p:sp>
    </p:spTree>
    <p:extLst>
      <p:ext uri="{BB962C8B-B14F-4D97-AF65-F5344CB8AC3E}">
        <p14:creationId xmlns:p14="http://schemas.microsoft.com/office/powerpoint/2010/main" val="26274365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F904AE-AC16-FAFF-0574-6BD74A7DCFA0}"/>
              </a:ext>
            </a:extLst>
          </p:cNvPr>
          <p:cNvSpPr>
            <a:spLocks noGrp="1"/>
          </p:cNvSpPr>
          <p:nvPr>
            <p:ph type="title"/>
          </p:nvPr>
        </p:nvSpPr>
        <p:spPr>
          <a:xfrm>
            <a:off x="1371599" y="294538"/>
            <a:ext cx="9895951" cy="1033669"/>
          </a:xfrm>
        </p:spPr>
        <p:txBody>
          <a:bodyPr>
            <a:normAutofit/>
          </a:bodyPr>
          <a:lstStyle/>
          <a:p>
            <a:r>
              <a:rPr lang="en-GB" sz="3400" b="1" kern="0" dirty="0">
                <a:solidFill>
                  <a:srgbClr val="FFFFFF"/>
                </a:solidFill>
                <a:effectLst/>
                <a:latin typeface="Arial" panose="020B0604020202020204" pitchFamily="34" charset="0"/>
                <a:ea typeface="Arial" panose="020B0604020202020204" pitchFamily="34" charset="0"/>
              </a:rPr>
              <a:t>Personal Interests and Conflicts of Interest</a:t>
            </a:r>
            <a:br>
              <a:rPr lang="en-GB" sz="3400" b="1" kern="0" dirty="0">
                <a:solidFill>
                  <a:srgbClr val="FFFFFF"/>
                </a:solidFill>
                <a:effectLst/>
                <a:latin typeface="Arial" panose="020B0604020202020204" pitchFamily="34" charset="0"/>
                <a:ea typeface="Arial" panose="020B0604020202020204" pitchFamily="34" charset="0"/>
              </a:rPr>
            </a:br>
            <a:endParaRPr lang="en-GB" sz="3400" dirty="0">
              <a:solidFill>
                <a:srgbClr val="FFFFFF"/>
              </a:solidFill>
            </a:endParaRPr>
          </a:p>
        </p:txBody>
      </p:sp>
      <p:sp>
        <p:nvSpPr>
          <p:cNvPr id="4" name="Footer Placeholder 3">
            <a:extLst>
              <a:ext uri="{FF2B5EF4-FFF2-40B4-BE49-F238E27FC236}">
                <a16:creationId xmlns:a16="http://schemas.microsoft.com/office/drawing/2014/main" id="{FA127708-6219-3E98-8F30-CD27771056EB}"/>
              </a:ext>
            </a:extLst>
          </p:cNvPr>
          <p:cNvSpPr>
            <a:spLocks noGrp="1"/>
          </p:cNvSpPr>
          <p:nvPr>
            <p:ph type="ftr" sz="quarter" idx="11"/>
          </p:nvPr>
        </p:nvSpPr>
        <p:spPr>
          <a:xfrm rot="5400000">
            <a:off x="-1827725" y="1984248"/>
            <a:ext cx="4114800" cy="365125"/>
          </a:xfrm>
        </p:spPr>
        <p:txBody>
          <a:bodyPr>
            <a:normAutofit/>
          </a:bodyPr>
          <a:lstStyle/>
          <a:p>
            <a:pPr algn="l">
              <a:spcAft>
                <a:spcPts val="600"/>
              </a:spcAft>
            </a:pPr>
            <a:r>
              <a:rPr lang="en-GB" sz="1100">
                <a:solidFill>
                  <a:srgbClr val="FFFFFF"/>
                </a:solidFill>
              </a:rPr>
              <a:t>County Lines Pathfinder, Suffolk Youth Justice Service</a:t>
            </a:r>
          </a:p>
        </p:txBody>
      </p:sp>
      <p:sp>
        <p:nvSpPr>
          <p:cNvPr id="3" name="Content Placeholder 2">
            <a:extLst>
              <a:ext uri="{FF2B5EF4-FFF2-40B4-BE49-F238E27FC236}">
                <a16:creationId xmlns:a16="http://schemas.microsoft.com/office/drawing/2014/main" id="{42C661A1-C253-2184-515D-B85776A150A1}"/>
              </a:ext>
            </a:extLst>
          </p:cNvPr>
          <p:cNvSpPr>
            <a:spLocks noGrp="1"/>
          </p:cNvSpPr>
          <p:nvPr>
            <p:ph idx="1"/>
          </p:nvPr>
        </p:nvSpPr>
        <p:spPr>
          <a:xfrm>
            <a:off x="459350" y="1717288"/>
            <a:ext cx="11244969" cy="4846173"/>
          </a:xfrm>
        </p:spPr>
        <p:txBody>
          <a:bodyPr anchor="ctr">
            <a:normAutofit lnSpcReduction="10000"/>
          </a:bodyPr>
          <a:lstStyle/>
          <a:p>
            <a:pPr marL="0" marR="288290" indent="0">
              <a:spcAft>
                <a:spcPts val="0"/>
              </a:spcAft>
              <a:buNone/>
            </a:pPr>
            <a:r>
              <a:rPr lang="en-GB" sz="1600" dirty="0">
                <a:effectLst/>
                <a:latin typeface="Arial" panose="020B0604020202020204" pitchFamily="34" charset="0"/>
                <a:ea typeface="Arial" panose="020B0604020202020204" pitchFamily="34" charset="0"/>
              </a:rPr>
              <a:t>Workers must declare in writing any personal or financial interests, which could reasonably be considered to conflict with the Council's interests.</a:t>
            </a:r>
          </a:p>
          <a:p>
            <a:pPr marL="0" marR="288290" indent="0">
              <a:spcAft>
                <a:spcPts val="0"/>
              </a:spcAft>
              <a:buNone/>
            </a:pPr>
            <a:r>
              <a:rPr lang="en-GB" sz="1600" dirty="0">
                <a:effectLst/>
                <a:latin typeface="Arial" panose="020B0604020202020204" pitchFamily="34" charset="0"/>
                <a:ea typeface="Arial" panose="020B0604020202020204" pitchFamily="34" charset="0"/>
              </a:rPr>
              <a:t>Conflicts of interest could include anything that might reasonably prevent, or be perceived as preventing, staff from acting with impartiality or professionalism. This may include personal relationships with customers, volunteers or colleagues.  It will most often concern family or romantic relationships, but may also concern friendships.  This will be particularly relevant when impartiality is a key component of the relationship, as a service provider, commissioner, or, in employment, usually as a manager.  It will also apply where there is interpersonal conflict arising from a personal relationship that is interfering with effective working. Staff must seek to separate themselves from any such work as far as possible, for instance by declaring the relationship and ensuring a colleague rather than themselves is assigned to provide a service to, manage a contract with, or line manage the person in question.</a:t>
            </a:r>
          </a:p>
          <a:p>
            <a:pPr marL="0" marR="288290" indent="0">
              <a:spcAft>
                <a:spcPts val="0"/>
              </a:spcAft>
              <a:buNone/>
            </a:pPr>
            <a:r>
              <a:rPr lang="en-GB" sz="1600" dirty="0">
                <a:latin typeface="Arial" panose="020B0604020202020204" pitchFamily="34" charset="0"/>
                <a:ea typeface="Arial" panose="020B0604020202020204" pitchFamily="34" charset="0"/>
              </a:rPr>
              <a:t>W</a:t>
            </a:r>
            <a:r>
              <a:rPr lang="en-GB" sz="1600" dirty="0">
                <a:effectLst/>
                <a:latin typeface="Arial" panose="020B0604020202020204" pitchFamily="34" charset="0"/>
                <a:ea typeface="Arial" panose="020B0604020202020204" pitchFamily="34" charset="0"/>
              </a:rPr>
              <a:t>orkers must not gain financial benefit as a result of their Council employment, outside of their salary or other payment related to their employment.  This would constitute a conflict of interest, and potentially corruption (see bribery and corruption section below).  Examples would include signposting customers to their own business as part of their Council work, or setting up a business that directly competes with the work undertaken at the Council, and/or improper use of Council resources.</a:t>
            </a:r>
          </a:p>
          <a:p>
            <a:pPr marL="0" marR="288290" indent="0">
              <a:spcAft>
                <a:spcPts val="0"/>
              </a:spcAft>
              <a:buNone/>
            </a:pPr>
            <a:r>
              <a:rPr lang="en-GB" sz="1600" dirty="0">
                <a:effectLst/>
                <a:latin typeface="Arial" panose="020B0604020202020204" pitchFamily="34" charset="0"/>
                <a:ea typeface="Arial" panose="020B0604020202020204" pitchFamily="34" charset="0"/>
              </a:rPr>
              <a:t>Declarations must be made about membership of any organisation that is not open to the public without formal membership and commitment of allegiance, which has an element of secrecy (e.g. the Masons, some ‘friendly’ societies etc). Any declarations will be treated in confidence and will only</a:t>
            </a:r>
            <a:r>
              <a:rPr lang="en-GB" sz="1600" spc="-195" dirty="0">
                <a:effectLst/>
                <a:latin typeface="Arial" panose="020B0604020202020204" pitchFamily="34" charset="0"/>
                <a:ea typeface="Arial" panose="020B0604020202020204" pitchFamily="34" charset="0"/>
              </a:rPr>
              <a:t> be  </a:t>
            </a:r>
            <a:r>
              <a:rPr lang="en-GB" sz="1600" dirty="0">
                <a:effectLst/>
                <a:latin typeface="Arial" panose="020B0604020202020204" pitchFamily="34" charset="0"/>
                <a:ea typeface="Arial" panose="020B0604020202020204" pitchFamily="34" charset="0"/>
              </a:rPr>
              <a:t>disclosed in appropriate</a:t>
            </a:r>
            <a:r>
              <a:rPr lang="en-GB" sz="1600" spc="-15" dirty="0">
                <a:effectLst/>
                <a:latin typeface="Arial" panose="020B0604020202020204" pitchFamily="34" charset="0"/>
                <a:ea typeface="Arial" panose="020B0604020202020204" pitchFamily="34" charset="0"/>
              </a:rPr>
              <a:t> </a:t>
            </a:r>
            <a:r>
              <a:rPr lang="en-GB" sz="1600" dirty="0">
                <a:effectLst/>
                <a:latin typeface="Arial" panose="020B0604020202020204" pitchFamily="34" charset="0"/>
                <a:ea typeface="Arial" panose="020B0604020202020204" pitchFamily="34" charset="0"/>
              </a:rPr>
              <a:t>situations.</a:t>
            </a:r>
          </a:p>
          <a:p>
            <a:pPr marL="0" marR="288290" indent="0">
              <a:spcAft>
                <a:spcPts val="0"/>
              </a:spcAft>
              <a:buNone/>
            </a:pPr>
            <a:r>
              <a:rPr lang="en-GB" sz="1600" dirty="0">
                <a:effectLst/>
                <a:latin typeface="Arial" panose="020B0604020202020204" pitchFamily="34" charset="0"/>
                <a:ea typeface="Arial" panose="020B0604020202020204" pitchFamily="34" charset="0"/>
              </a:rPr>
              <a:t>If in doubt whether to disclose something, workers should err on the side of caution.</a:t>
            </a:r>
            <a:endParaRPr lang="en-GB" sz="1600" dirty="0">
              <a:latin typeface="Arial" panose="020B0604020202020204" pitchFamily="34" charset="0"/>
              <a:ea typeface="Arial" panose="020B0604020202020204" pitchFamily="34" charset="0"/>
            </a:endParaRPr>
          </a:p>
          <a:p>
            <a:pPr marL="0" marR="288290" indent="0">
              <a:spcAft>
                <a:spcPts val="0"/>
              </a:spcAft>
              <a:buNone/>
            </a:pPr>
            <a:r>
              <a:rPr lang="en-GB" sz="1600" dirty="0">
                <a:effectLst/>
                <a:latin typeface="Arial" panose="020B0604020202020204" pitchFamily="34" charset="0"/>
                <a:ea typeface="Arial" panose="020B0604020202020204" pitchFamily="34" charset="0"/>
              </a:rPr>
              <a:t>Declarations are made through the Disclosure of Interests Form.  The line manager must be informed, as they will need to manage the conflict and may reassign work.</a:t>
            </a:r>
          </a:p>
          <a:p>
            <a:endParaRPr lang="en-GB" sz="800" dirty="0"/>
          </a:p>
        </p:txBody>
      </p:sp>
      <p:sp>
        <p:nvSpPr>
          <p:cNvPr id="5" name="Slide Number Placeholder 4">
            <a:extLst>
              <a:ext uri="{FF2B5EF4-FFF2-40B4-BE49-F238E27FC236}">
                <a16:creationId xmlns:a16="http://schemas.microsoft.com/office/drawing/2014/main" id="{7F88A4CB-39BC-C0B4-0F97-D39BB7D71FE3}"/>
              </a:ext>
            </a:extLst>
          </p:cNvPr>
          <p:cNvSpPr>
            <a:spLocks noGrp="1"/>
          </p:cNvSpPr>
          <p:nvPr>
            <p:ph type="sldNum" sz="quarter" idx="12"/>
          </p:nvPr>
        </p:nvSpPr>
        <p:spPr>
          <a:xfrm>
            <a:off x="11704320" y="6455431"/>
            <a:ext cx="445913" cy="365125"/>
          </a:xfrm>
        </p:spPr>
        <p:txBody>
          <a:bodyPr>
            <a:normAutofit/>
          </a:bodyPr>
          <a:lstStyle/>
          <a:p>
            <a:pPr>
              <a:spcAft>
                <a:spcPts val="600"/>
              </a:spcAft>
            </a:pPr>
            <a:fld id="{58400841-658E-4F7B-AC61-BF593FEF122C}" type="slidenum">
              <a:rPr lang="en-GB" sz="1100">
                <a:solidFill>
                  <a:schemeClr val="tx1">
                    <a:lumMod val="50000"/>
                    <a:lumOff val="50000"/>
                  </a:schemeClr>
                </a:solidFill>
              </a:rPr>
              <a:pPr>
                <a:spcAft>
                  <a:spcPts val="600"/>
                </a:spcAft>
              </a:pPr>
              <a:t>31</a:t>
            </a:fld>
            <a:endParaRPr lang="en-GB" sz="1100">
              <a:solidFill>
                <a:schemeClr val="tx1">
                  <a:lumMod val="50000"/>
                  <a:lumOff val="50000"/>
                </a:schemeClr>
              </a:solidFill>
            </a:endParaRPr>
          </a:p>
        </p:txBody>
      </p:sp>
    </p:spTree>
    <p:extLst>
      <p:ext uri="{BB962C8B-B14F-4D97-AF65-F5344CB8AC3E}">
        <p14:creationId xmlns:p14="http://schemas.microsoft.com/office/powerpoint/2010/main" val="634187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34D2280-CADE-01F9-F809-DFBFC84DE7B6}"/>
              </a:ext>
            </a:extLst>
          </p:cNvPr>
          <p:cNvSpPr>
            <a:spLocks noGrp="1"/>
          </p:cNvSpPr>
          <p:nvPr>
            <p:ph type="title"/>
          </p:nvPr>
        </p:nvSpPr>
        <p:spPr>
          <a:xfrm>
            <a:off x="1371599" y="294538"/>
            <a:ext cx="9895951" cy="1033669"/>
          </a:xfrm>
        </p:spPr>
        <p:txBody>
          <a:bodyPr>
            <a:normAutofit/>
          </a:bodyPr>
          <a:lstStyle/>
          <a:p>
            <a:r>
              <a:rPr lang="en-GB" sz="3400" b="1" kern="0">
                <a:solidFill>
                  <a:srgbClr val="FFFFFF"/>
                </a:solidFill>
                <a:effectLst/>
                <a:latin typeface="Arial" panose="020B0604020202020204" pitchFamily="34" charset="0"/>
                <a:ea typeface="Arial" panose="020B0604020202020204" pitchFamily="34" charset="0"/>
                <a:cs typeface="Arial" panose="020B0604020202020204" pitchFamily="34" charset="0"/>
              </a:rPr>
              <a:t>Bribery and Corruption</a:t>
            </a:r>
            <a:br>
              <a:rPr lang="en-GB" sz="3400" b="1" kern="0">
                <a:solidFill>
                  <a:srgbClr val="FFFFFF"/>
                </a:solidFill>
                <a:effectLst/>
                <a:latin typeface="Arial" panose="020B0604020202020204" pitchFamily="34" charset="0"/>
                <a:ea typeface="Arial" panose="020B0604020202020204" pitchFamily="34" charset="0"/>
                <a:cs typeface="Arial" panose="020B0604020202020204" pitchFamily="34" charset="0"/>
              </a:rPr>
            </a:br>
            <a:endParaRPr lang="en-GB" sz="3400">
              <a:solidFill>
                <a:srgbClr val="FFFFFF"/>
              </a:solidFill>
            </a:endParaRPr>
          </a:p>
        </p:txBody>
      </p:sp>
      <p:sp>
        <p:nvSpPr>
          <p:cNvPr id="2" name="Footer Placeholder 1">
            <a:extLst>
              <a:ext uri="{FF2B5EF4-FFF2-40B4-BE49-F238E27FC236}">
                <a16:creationId xmlns:a16="http://schemas.microsoft.com/office/drawing/2014/main" id="{A9C9415F-896C-F10E-8D6B-0CFAEC71D765}"/>
              </a:ext>
            </a:extLst>
          </p:cNvPr>
          <p:cNvSpPr>
            <a:spLocks noGrp="1"/>
          </p:cNvSpPr>
          <p:nvPr>
            <p:ph type="ftr" sz="quarter" idx="11"/>
          </p:nvPr>
        </p:nvSpPr>
        <p:spPr>
          <a:xfrm rot="5400000">
            <a:off x="-1827725" y="1984248"/>
            <a:ext cx="4114800" cy="365125"/>
          </a:xfrm>
        </p:spPr>
        <p:txBody>
          <a:bodyPr>
            <a:normAutofit/>
          </a:bodyPr>
          <a:lstStyle/>
          <a:p>
            <a:pPr algn="l">
              <a:spcAft>
                <a:spcPts val="600"/>
              </a:spcAft>
            </a:pPr>
            <a:r>
              <a:rPr lang="en-GB" sz="1100">
                <a:solidFill>
                  <a:srgbClr val="FFFFFF"/>
                </a:solidFill>
              </a:rPr>
              <a:t>County Lines Pathfinder, Suffolk Youth Justice Service</a:t>
            </a:r>
          </a:p>
        </p:txBody>
      </p:sp>
      <p:sp>
        <p:nvSpPr>
          <p:cNvPr id="5" name="Content Placeholder 4">
            <a:extLst>
              <a:ext uri="{FF2B5EF4-FFF2-40B4-BE49-F238E27FC236}">
                <a16:creationId xmlns:a16="http://schemas.microsoft.com/office/drawing/2014/main" id="{29CD7F7F-5B5C-8DAD-C3EF-B9913BB5FA29}"/>
              </a:ext>
            </a:extLst>
          </p:cNvPr>
          <p:cNvSpPr>
            <a:spLocks noGrp="1"/>
          </p:cNvSpPr>
          <p:nvPr>
            <p:ph idx="1"/>
          </p:nvPr>
        </p:nvSpPr>
        <p:spPr>
          <a:xfrm>
            <a:off x="747133" y="1984917"/>
            <a:ext cx="10348498" cy="4016638"/>
          </a:xfrm>
        </p:spPr>
        <p:txBody>
          <a:bodyPr anchor="ctr">
            <a:normAutofit/>
          </a:bodyPr>
          <a:lstStyle/>
          <a:p>
            <a:pPr marL="0" marR="288290" indent="0">
              <a:spcAft>
                <a:spcPts val="0"/>
              </a:spcAft>
              <a:buNone/>
            </a:pPr>
            <a:r>
              <a:rPr lang="en-GB" sz="2000" dirty="0">
                <a:effectLst/>
                <a:latin typeface="Arial" panose="020B0604020202020204" pitchFamily="34" charset="0"/>
                <a:ea typeface="Arial" panose="020B0604020202020204" pitchFamily="34" charset="0"/>
                <a:cs typeface="Arial" panose="020B0604020202020204" pitchFamily="34" charset="0"/>
              </a:rPr>
              <a:t>It is a criminal offence for workers corruptly to receive or give any gift, loan, fee, reward or any other advantage for doing, or not doing, anything or showing favour, or disfavour, to any person in their official capacity.  Where an allegation is made, a disciplinary investigation will take place.  </a:t>
            </a:r>
          </a:p>
          <a:p>
            <a:pPr marL="0" indent="0">
              <a:buNone/>
            </a:pPr>
            <a:r>
              <a:rPr lang="en-GB" sz="2000" dirty="0">
                <a:effectLst/>
                <a:latin typeface="Arial" panose="020B0604020202020204" pitchFamily="34" charset="0"/>
                <a:ea typeface="Calibri" panose="020F0502020204030204" pitchFamily="34" charset="0"/>
                <a:cs typeface="Arial" panose="020B0604020202020204" pitchFamily="34" charset="0"/>
              </a:rPr>
              <a:t> </a:t>
            </a:r>
          </a:p>
          <a:p>
            <a:pPr marL="0" indent="0">
              <a:buNone/>
            </a:pPr>
            <a:r>
              <a:rPr lang="en-GB" sz="2000" dirty="0">
                <a:effectLst/>
                <a:latin typeface="Arial" panose="020B0604020202020204" pitchFamily="34" charset="0"/>
                <a:ea typeface="Calibri" panose="020F0502020204030204" pitchFamily="34" charset="0"/>
                <a:cs typeface="Arial" panose="020B0604020202020204" pitchFamily="34" charset="0"/>
              </a:rPr>
              <a:t>The general principles which govern gifts and hospitality are: </a:t>
            </a:r>
          </a:p>
          <a:p>
            <a:pPr marL="342900" lvl="0" indent="-342900">
              <a:buFont typeface="+mj-lt"/>
              <a:buAutoNum type="romanLcParenR"/>
            </a:pPr>
            <a:r>
              <a:rPr lang="en-GB" sz="2000" dirty="0">
                <a:effectLst/>
                <a:latin typeface="Arial" panose="020B0604020202020204" pitchFamily="34" charset="0"/>
                <a:ea typeface="Calibri" panose="020F0502020204030204" pitchFamily="34" charset="0"/>
                <a:cs typeface="Arial" panose="020B0604020202020204" pitchFamily="34" charset="0"/>
              </a:rPr>
              <a:t>offers of hospitality should only be accepted if there is a genuine need to  </a:t>
            </a:r>
          </a:p>
          <a:p>
            <a:pPr marL="581025"/>
            <a:r>
              <a:rPr lang="en-GB" sz="2000" dirty="0">
                <a:effectLst/>
                <a:latin typeface="Arial" panose="020B0604020202020204" pitchFamily="34" charset="0"/>
                <a:ea typeface="Calibri" panose="020F0502020204030204" pitchFamily="34" charset="0"/>
                <a:cs typeface="Arial" panose="020B0604020202020204" pitchFamily="34" charset="0"/>
              </a:rPr>
              <a:t>represent the Council; </a:t>
            </a:r>
          </a:p>
          <a:p>
            <a:pPr marL="342900" lvl="0" indent="-342900">
              <a:buFont typeface="+mj-lt"/>
              <a:buAutoNum type="romanLcParenR"/>
            </a:pPr>
            <a:r>
              <a:rPr lang="en-GB" sz="2000" dirty="0">
                <a:effectLst/>
                <a:latin typeface="Arial" panose="020B0604020202020204" pitchFamily="34" charset="0"/>
                <a:ea typeface="Calibri" panose="020F0502020204030204" pitchFamily="34" charset="0"/>
                <a:cs typeface="Arial" panose="020B0604020202020204" pitchFamily="34" charset="0"/>
              </a:rPr>
              <a:t>gifts should only be accepted in </a:t>
            </a:r>
            <a:r>
              <a:rPr lang="en-GB" sz="2000" b="1" dirty="0">
                <a:effectLst/>
                <a:latin typeface="Arial" panose="020B0604020202020204" pitchFamily="34" charset="0"/>
                <a:ea typeface="Calibri" panose="020F0502020204030204" pitchFamily="34" charset="0"/>
                <a:cs typeface="Arial" panose="020B0604020202020204" pitchFamily="34" charset="0"/>
              </a:rPr>
              <a:t>exceptional </a:t>
            </a:r>
            <a:r>
              <a:rPr lang="en-GB" sz="2000" dirty="0">
                <a:effectLst/>
                <a:latin typeface="Arial" panose="020B0604020202020204" pitchFamily="34" charset="0"/>
                <a:ea typeface="Calibri" panose="020F0502020204030204" pitchFamily="34" charset="0"/>
                <a:cs typeface="Arial" panose="020B0604020202020204" pitchFamily="34" charset="0"/>
              </a:rPr>
              <a:t>circumstances. </a:t>
            </a:r>
          </a:p>
          <a:p>
            <a:pPr marL="342900" lvl="0" indent="-342900">
              <a:buFont typeface="+mj-lt"/>
              <a:buAutoNum type="romanLcParenR"/>
            </a:pPr>
            <a:r>
              <a:rPr lang="en-GB" sz="2000" dirty="0">
                <a:effectLst/>
                <a:latin typeface="Arial" panose="020B0604020202020204" pitchFamily="34" charset="0"/>
                <a:ea typeface="Calibri" panose="020F0502020204030204" pitchFamily="34" charset="0"/>
                <a:cs typeface="Arial" panose="020B0604020202020204" pitchFamily="34" charset="0"/>
              </a:rPr>
              <a:t>To determine whether a gift or hospitality is acceptable, the ‘PROVEIT’ test should be applied by staff, and referred to their line manager if in doubt.</a:t>
            </a:r>
          </a:p>
          <a:p>
            <a:endParaRPr lang="en-GB" sz="1700" dirty="0"/>
          </a:p>
        </p:txBody>
      </p:sp>
      <p:sp>
        <p:nvSpPr>
          <p:cNvPr id="3" name="Slide Number Placeholder 2">
            <a:extLst>
              <a:ext uri="{FF2B5EF4-FFF2-40B4-BE49-F238E27FC236}">
                <a16:creationId xmlns:a16="http://schemas.microsoft.com/office/drawing/2014/main" id="{E70E04F5-DC0C-3143-28EC-C44D0C001A0A}"/>
              </a:ext>
            </a:extLst>
          </p:cNvPr>
          <p:cNvSpPr>
            <a:spLocks noGrp="1"/>
          </p:cNvSpPr>
          <p:nvPr>
            <p:ph type="sldNum" sz="quarter" idx="12"/>
          </p:nvPr>
        </p:nvSpPr>
        <p:spPr>
          <a:xfrm>
            <a:off x="11704320" y="6455431"/>
            <a:ext cx="445913" cy="365125"/>
          </a:xfrm>
        </p:spPr>
        <p:txBody>
          <a:bodyPr>
            <a:normAutofit/>
          </a:bodyPr>
          <a:lstStyle/>
          <a:p>
            <a:pPr>
              <a:spcAft>
                <a:spcPts val="600"/>
              </a:spcAft>
            </a:pPr>
            <a:fld id="{58400841-658E-4F7B-AC61-BF593FEF122C}" type="slidenum">
              <a:rPr lang="en-GB" sz="1100">
                <a:solidFill>
                  <a:schemeClr val="tx1">
                    <a:lumMod val="50000"/>
                    <a:lumOff val="50000"/>
                  </a:schemeClr>
                </a:solidFill>
              </a:rPr>
              <a:pPr>
                <a:spcAft>
                  <a:spcPts val="600"/>
                </a:spcAft>
              </a:pPr>
              <a:t>32</a:t>
            </a:fld>
            <a:endParaRPr lang="en-GB" sz="1100">
              <a:solidFill>
                <a:schemeClr val="tx1">
                  <a:lumMod val="50000"/>
                  <a:lumOff val="50000"/>
                </a:schemeClr>
              </a:solidFill>
            </a:endParaRPr>
          </a:p>
        </p:txBody>
      </p:sp>
    </p:spTree>
    <p:extLst>
      <p:ext uri="{BB962C8B-B14F-4D97-AF65-F5344CB8AC3E}">
        <p14:creationId xmlns:p14="http://schemas.microsoft.com/office/powerpoint/2010/main" val="3959786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8862DCD-84F0-B8DA-72F4-9449EC038CBA}"/>
              </a:ext>
            </a:extLst>
          </p:cNvPr>
          <p:cNvSpPr>
            <a:spLocks noGrp="1"/>
          </p:cNvSpPr>
          <p:nvPr>
            <p:ph type="title"/>
          </p:nvPr>
        </p:nvSpPr>
        <p:spPr>
          <a:xfrm>
            <a:off x="1371599" y="294538"/>
            <a:ext cx="9895951" cy="1033669"/>
          </a:xfrm>
        </p:spPr>
        <p:txBody>
          <a:bodyPr>
            <a:normAutofit/>
          </a:bodyPr>
          <a:lstStyle/>
          <a:p>
            <a:r>
              <a:rPr lang="en-GB" sz="3400" b="1">
                <a:solidFill>
                  <a:srgbClr val="FFFFFF"/>
                </a:solidFill>
                <a:effectLst/>
                <a:latin typeface="Arial" panose="020B0604020202020204" pitchFamily="34" charset="0"/>
                <a:ea typeface="Arial" panose="020B0604020202020204" pitchFamily="34" charset="0"/>
                <a:cs typeface="Arial" panose="020B0604020202020204" pitchFamily="34" charset="0"/>
              </a:rPr>
              <a:t>Hospitality</a:t>
            </a:r>
            <a:br>
              <a:rPr lang="en-GB" sz="3400">
                <a:solidFill>
                  <a:srgbClr val="FFFFFF"/>
                </a:solidFill>
                <a:effectLst/>
                <a:latin typeface="Arial" panose="020B0604020202020204" pitchFamily="34" charset="0"/>
                <a:ea typeface="Arial" panose="020B0604020202020204" pitchFamily="34" charset="0"/>
                <a:cs typeface="Arial" panose="020B0604020202020204" pitchFamily="34" charset="0"/>
              </a:rPr>
            </a:br>
            <a:endParaRPr lang="en-GB" sz="3400">
              <a:solidFill>
                <a:srgbClr val="FFFFFF"/>
              </a:solidFill>
            </a:endParaRPr>
          </a:p>
        </p:txBody>
      </p:sp>
      <p:sp>
        <p:nvSpPr>
          <p:cNvPr id="2" name="Footer Placeholder 1">
            <a:extLst>
              <a:ext uri="{FF2B5EF4-FFF2-40B4-BE49-F238E27FC236}">
                <a16:creationId xmlns:a16="http://schemas.microsoft.com/office/drawing/2014/main" id="{86F85E2E-50B8-16F0-0C80-1C78B8BD8E5F}"/>
              </a:ext>
            </a:extLst>
          </p:cNvPr>
          <p:cNvSpPr>
            <a:spLocks noGrp="1"/>
          </p:cNvSpPr>
          <p:nvPr>
            <p:ph type="ftr" sz="quarter" idx="11"/>
          </p:nvPr>
        </p:nvSpPr>
        <p:spPr>
          <a:xfrm rot="5400000">
            <a:off x="-1827725" y="1984248"/>
            <a:ext cx="4114800" cy="365125"/>
          </a:xfrm>
        </p:spPr>
        <p:txBody>
          <a:bodyPr>
            <a:normAutofit/>
          </a:bodyPr>
          <a:lstStyle/>
          <a:p>
            <a:pPr algn="l">
              <a:spcAft>
                <a:spcPts val="600"/>
              </a:spcAft>
            </a:pPr>
            <a:r>
              <a:rPr lang="en-GB" sz="1100">
                <a:solidFill>
                  <a:srgbClr val="FFFFFF"/>
                </a:solidFill>
              </a:rPr>
              <a:t>County Lines Pathfinder, Suffolk Youth Justice Service</a:t>
            </a:r>
          </a:p>
        </p:txBody>
      </p:sp>
      <p:sp>
        <p:nvSpPr>
          <p:cNvPr id="5" name="Content Placeholder 4">
            <a:extLst>
              <a:ext uri="{FF2B5EF4-FFF2-40B4-BE49-F238E27FC236}">
                <a16:creationId xmlns:a16="http://schemas.microsoft.com/office/drawing/2014/main" id="{60795044-3700-F76C-267B-BBC0A7A1CE29}"/>
              </a:ext>
            </a:extLst>
          </p:cNvPr>
          <p:cNvSpPr>
            <a:spLocks noGrp="1"/>
          </p:cNvSpPr>
          <p:nvPr>
            <p:ph idx="1"/>
          </p:nvPr>
        </p:nvSpPr>
        <p:spPr>
          <a:xfrm>
            <a:off x="412238" y="2074127"/>
            <a:ext cx="11497263" cy="4343860"/>
          </a:xfrm>
        </p:spPr>
        <p:txBody>
          <a:bodyPr anchor="ctr">
            <a:normAutofit/>
          </a:bodyPr>
          <a:lstStyle/>
          <a:p>
            <a:pPr marL="0" marR="288290" indent="0">
              <a:spcAft>
                <a:spcPts val="0"/>
              </a:spcAft>
              <a:buNone/>
            </a:pPr>
            <a:r>
              <a:rPr lang="en-GB" sz="1600" dirty="0">
                <a:effectLst/>
                <a:latin typeface="Arial" panose="020B0604020202020204" pitchFamily="34" charset="0"/>
                <a:ea typeface="Arial" panose="020B0604020202020204" pitchFamily="34" charset="0"/>
                <a:cs typeface="Arial" panose="020B0604020202020204" pitchFamily="34" charset="0"/>
              </a:rPr>
              <a:t>Staff should ask themselves whether members of the public, knowing the facts of the situation, could reasonably think that staff might be influenced by the hospitality offered. If the answer is yes, the hospitality should be declined.</a:t>
            </a:r>
          </a:p>
          <a:p>
            <a:pPr marL="0" marR="288290" indent="0">
              <a:spcAft>
                <a:spcPts val="0"/>
              </a:spcAft>
              <a:buNone/>
            </a:pPr>
            <a:r>
              <a:rPr lang="en-GB" sz="1600" dirty="0">
                <a:effectLst/>
                <a:latin typeface="Arial" panose="020B0604020202020204" pitchFamily="34" charset="0"/>
                <a:ea typeface="Arial" panose="020B0604020202020204" pitchFamily="34" charset="0"/>
                <a:cs typeface="Arial" panose="020B0604020202020204" pitchFamily="34" charset="0"/>
              </a:rPr>
              <a:t> </a:t>
            </a:r>
          </a:p>
          <a:p>
            <a:pPr marL="0" marR="288290" indent="0">
              <a:spcAft>
                <a:spcPts val="0"/>
              </a:spcAft>
              <a:buNone/>
            </a:pPr>
            <a:r>
              <a:rPr lang="en-GB" sz="1600" dirty="0">
                <a:effectLst/>
                <a:latin typeface="Arial" panose="020B0604020202020204" pitchFamily="34" charset="0"/>
                <a:ea typeface="Arial" panose="020B0604020202020204" pitchFamily="34" charset="0"/>
                <a:cs typeface="Arial" panose="020B0604020202020204" pitchFamily="34" charset="0"/>
              </a:rPr>
              <a:t>Offers</a:t>
            </a:r>
            <a:r>
              <a:rPr lang="en-GB" sz="1600" spc="-6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of</a:t>
            </a:r>
            <a:r>
              <a:rPr lang="en-GB" sz="1600" spc="-60"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hospitality</a:t>
            </a:r>
            <a:r>
              <a:rPr lang="en-GB" sz="1600" spc="-7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should</a:t>
            </a:r>
            <a:r>
              <a:rPr lang="en-GB" sz="1600" spc="-60"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only</a:t>
            </a:r>
            <a:r>
              <a:rPr lang="en-GB" sz="1600" spc="-7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be</a:t>
            </a:r>
            <a:r>
              <a:rPr lang="en-GB" sz="1600" spc="-60"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accepted if there is a need to impart information or represent the Council in the community. Any accepted offers must be recorded on the Declaration of Gifts and Hospitality Form, within 28 days of being made.  </a:t>
            </a:r>
          </a:p>
          <a:p>
            <a:pPr marL="0" marR="288290" indent="0">
              <a:buNone/>
            </a:pPr>
            <a:r>
              <a:rPr lang="en-GB" sz="1600" dirty="0">
                <a:effectLst/>
                <a:latin typeface="Arial" panose="020B0604020202020204" pitchFamily="34" charset="0"/>
                <a:ea typeface="Arial" panose="020B0604020202020204" pitchFamily="34" charset="0"/>
                <a:cs typeface="Arial" panose="020B0604020202020204" pitchFamily="34" charset="0"/>
              </a:rPr>
              <a:t> </a:t>
            </a:r>
          </a:p>
          <a:p>
            <a:pPr marL="0" marR="288290" indent="0">
              <a:spcAft>
                <a:spcPts val="0"/>
              </a:spcAft>
              <a:buNone/>
            </a:pPr>
            <a:r>
              <a:rPr lang="en-GB" sz="1600" dirty="0">
                <a:effectLst/>
                <a:latin typeface="Arial" panose="020B0604020202020204" pitchFamily="34" charset="0"/>
                <a:ea typeface="Arial" panose="020B0604020202020204" pitchFamily="34" charset="0"/>
                <a:cs typeface="Arial" panose="020B0604020202020204" pitchFamily="34" charset="0"/>
              </a:rPr>
              <a:t>Acceptance of hospitality through attendance at relevant conferences and courses is acceptable</a:t>
            </a:r>
            <a:r>
              <a:rPr lang="en-GB" sz="1600" spc="-7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where</a:t>
            </a:r>
            <a:r>
              <a:rPr lang="en-GB" sz="1600" spc="-7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it</a:t>
            </a:r>
            <a:r>
              <a:rPr lang="en-GB" sz="1600" spc="-7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is</a:t>
            </a:r>
            <a:r>
              <a:rPr lang="en-GB" sz="1600" spc="-80"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clear</a:t>
            </a:r>
            <a:r>
              <a:rPr lang="en-GB" sz="1600" spc="-80"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that</a:t>
            </a:r>
            <a:r>
              <a:rPr lang="en-GB" sz="1600" spc="-8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hospitality</a:t>
            </a:r>
            <a:r>
              <a:rPr lang="en-GB" sz="1600" spc="-90"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is</a:t>
            </a:r>
            <a:r>
              <a:rPr lang="en-GB" sz="1600" spc="-80"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corporate,</a:t>
            </a:r>
            <a:r>
              <a:rPr lang="en-GB" sz="1600" spc="-7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rather</a:t>
            </a:r>
            <a:r>
              <a:rPr lang="en-GB" sz="1600" spc="-80"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than</a:t>
            </a:r>
            <a:r>
              <a:rPr lang="en-GB" sz="1600" spc="-7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personal,</a:t>
            </a:r>
            <a:r>
              <a:rPr lang="en-GB" sz="1600" spc="-7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where</a:t>
            </a:r>
            <a:r>
              <a:rPr lang="en-GB" sz="1600" spc="-7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the</a:t>
            </a:r>
            <a:r>
              <a:rPr lang="en-GB" sz="1600" spc="-7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Council gives consent in advance and where any purchasing, planning or other decisions are not compromised. Overnight hospitality should not be accepted.</a:t>
            </a:r>
          </a:p>
          <a:p>
            <a:pPr marL="0" marR="288290" indent="0">
              <a:spcAft>
                <a:spcPts val="0"/>
              </a:spcAft>
              <a:buNone/>
            </a:pPr>
            <a:r>
              <a:rPr lang="en-GB" sz="1600" dirty="0">
                <a:effectLst/>
                <a:latin typeface="Arial" panose="020B0604020202020204" pitchFamily="34" charset="0"/>
                <a:ea typeface="Arial" panose="020B0604020202020204" pitchFamily="34" charset="0"/>
                <a:cs typeface="Arial" panose="020B0604020202020204" pitchFamily="34" charset="0"/>
              </a:rPr>
              <a:t> </a:t>
            </a:r>
          </a:p>
          <a:p>
            <a:pPr marL="0" marR="288290" indent="0">
              <a:spcAft>
                <a:spcPts val="0"/>
              </a:spcAft>
              <a:buNone/>
            </a:pPr>
            <a:r>
              <a:rPr lang="en-GB" sz="1600" dirty="0">
                <a:effectLst/>
                <a:latin typeface="Arial" panose="020B0604020202020204" pitchFamily="34" charset="0"/>
                <a:ea typeface="Arial" panose="020B0604020202020204" pitchFamily="34" charset="0"/>
                <a:cs typeface="Arial" panose="020B0604020202020204" pitchFamily="34" charset="0"/>
              </a:rPr>
              <a:t>Where visits to inspect equipment are required, the</a:t>
            </a:r>
            <a:r>
              <a:rPr lang="en-GB" sz="1600" spc="-5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Council</a:t>
            </a:r>
            <a:r>
              <a:rPr lang="en-GB" sz="1600" spc="-65" dirty="0">
                <a:effectLst/>
                <a:latin typeface="Arial" panose="020B0604020202020204" pitchFamily="34" charset="0"/>
                <a:ea typeface="Arial" panose="020B0604020202020204" pitchFamily="34" charset="0"/>
                <a:cs typeface="Arial" panose="020B0604020202020204" pitchFamily="34" charset="0"/>
              </a:rPr>
              <a:t> should </a:t>
            </a:r>
            <a:r>
              <a:rPr lang="en-GB" sz="1600" dirty="0">
                <a:effectLst/>
                <a:latin typeface="Arial" panose="020B0604020202020204" pitchFamily="34" charset="0"/>
                <a:ea typeface="Arial" panose="020B0604020202020204" pitchFamily="34" charset="0"/>
                <a:cs typeface="Arial" panose="020B0604020202020204" pitchFamily="34" charset="0"/>
              </a:rPr>
              <a:t>meet</a:t>
            </a:r>
            <a:r>
              <a:rPr lang="en-GB" sz="1600" spc="-5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the</a:t>
            </a:r>
            <a:r>
              <a:rPr lang="en-GB" sz="1600" spc="-5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costs</a:t>
            </a:r>
            <a:r>
              <a:rPr lang="en-GB" sz="1600" spc="-5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of</a:t>
            </a:r>
            <a:r>
              <a:rPr lang="en-GB" sz="1600" spc="-4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such</a:t>
            </a:r>
            <a:r>
              <a:rPr lang="en-GB" sz="1600" spc="-5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visits,</a:t>
            </a:r>
            <a:r>
              <a:rPr lang="en-GB" sz="1600" spc="-45" dirty="0">
                <a:effectLst/>
                <a:latin typeface="Arial" panose="020B0604020202020204" pitchFamily="34" charset="0"/>
                <a:ea typeface="Arial" panose="020B0604020202020204" pitchFamily="34" charset="0"/>
                <a:cs typeface="Arial" panose="020B0604020202020204" pitchFamily="34" charset="0"/>
              </a:rPr>
              <a:t> </a:t>
            </a:r>
            <a:r>
              <a:rPr lang="en-GB" sz="1600" dirty="0">
                <a:effectLst/>
                <a:latin typeface="Arial" panose="020B0604020202020204" pitchFamily="34" charset="0"/>
                <a:ea typeface="Arial" panose="020B0604020202020204" pitchFamily="34" charset="0"/>
                <a:cs typeface="Arial" panose="020B0604020202020204" pitchFamily="34" charset="0"/>
              </a:rPr>
              <a:t>to avoid jeopardising the integrity of subsequent purchasing decisions.  Visits to inspect equipment during or shortly before a procurement exercise should not be arranged if they might be seen to give unfair advantage to a particular bidder.  The worker should seek advice from a senior procurement officer.</a:t>
            </a:r>
          </a:p>
          <a:p>
            <a:endParaRPr lang="en-GB" sz="1300" dirty="0"/>
          </a:p>
        </p:txBody>
      </p:sp>
      <p:sp>
        <p:nvSpPr>
          <p:cNvPr id="3" name="Slide Number Placeholder 2">
            <a:extLst>
              <a:ext uri="{FF2B5EF4-FFF2-40B4-BE49-F238E27FC236}">
                <a16:creationId xmlns:a16="http://schemas.microsoft.com/office/drawing/2014/main" id="{4F19D2D2-8BF0-679A-0EE9-501706B61743}"/>
              </a:ext>
            </a:extLst>
          </p:cNvPr>
          <p:cNvSpPr>
            <a:spLocks noGrp="1"/>
          </p:cNvSpPr>
          <p:nvPr>
            <p:ph type="sldNum" sz="quarter" idx="12"/>
          </p:nvPr>
        </p:nvSpPr>
        <p:spPr>
          <a:xfrm>
            <a:off x="11704320" y="6455431"/>
            <a:ext cx="445913" cy="365125"/>
          </a:xfrm>
        </p:spPr>
        <p:txBody>
          <a:bodyPr>
            <a:normAutofit/>
          </a:bodyPr>
          <a:lstStyle/>
          <a:p>
            <a:pPr>
              <a:spcAft>
                <a:spcPts val="600"/>
              </a:spcAft>
            </a:pPr>
            <a:fld id="{58400841-658E-4F7B-AC61-BF593FEF122C}" type="slidenum">
              <a:rPr lang="en-GB" sz="1100">
                <a:solidFill>
                  <a:schemeClr val="tx1">
                    <a:lumMod val="50000"/>
                    <a:lumOff val="50000"/>
                  </a:schemeClr>
                </a:solidFill>
              </a:rPr>
              <a:pPr>
                <a:spcAft>
                  <a:spcPts val="600"/>
                </a:spcAft>
              </a:pPr>
              <a:t>33</a:t>
            </a:fld>
            <a:endParaRPr lang="en-GB" sz="1100">
              <a:solidFill>
                <a:schemeClr val="tx1">
                  <a:lumMod val="50000"/>
                  <a:lumOff val="50000"/>
                </a:schemeClr>
              </a:solidFill>
            </a:endParaRPr>
          </a:p>
        </p:txBody>
      </p:sp>
    </p:spTree>
    <p:extLst>
      <p:ext uri="{BB962C8B-B14F-4D97-AF65-F5344CB8AC3E}">
        <p14:creationId xmlns:p14="http://schemas.microsoft.com/office/powerpoint/2010/main" val="14264945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864189CF-CCCA-AE28-41BC-EF185246C30A}"/>
              </a:ext>
            </a:extLst>
          </p:cNvPr>
          <p:cNvSpPr>
            <a:spLocks noGrp="1"/>
          </p:cNvSpPr>
          <p:nvPr>
            <p:ph type="title"/>
          </p:nvPr>
        </p:nvSpPr>
        <p:spPr>
          <a:xfrm>
            <a:off x="1371599" y="294538"/>
            <a:ext cx="9895951" cy="1033669"/>
          </a:xfrm>
        </p:spPr>
        <p:txBody>
          <a:bodyPr>
            <a:normAutofit/>
          </a:bodyPr>
          <a:lstStyle/>
          <a:p>
            <a:r>
              <a:rPr lang="en-GB" sz="34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Gifts</a:t>
            </a:r>
            <a:br>
              <a:rPr lang="en-GB" sz="34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br>
            <a:endParaRPr lang="en-GB" sz="3400">
              <a:solidFill>
                <a:srgbClr val="FFFFFF"/>
              </a:solidFill>
            </a:endParaRPr>
          </a:p>
        </p:txBody>
      </p:sp>
      <p:sp>
        <p:nvSpPr>
          <p:cNvPr id="4" name="Footer Placeholder 3">
            <a:extLst>
              <a:ext uri="{FF2B5EF4-FFF2-40B4-BE49-F238E27FC236}">
                <a16:creationId xmlns:a16="http://schemas.microsoft.com/office/drawing/2014/main" id="{36DB3A0E-5457-DDCE-E1EA-B14AEBF300B7}"/>
              </a:ext>
            </a:extLst>
          </p:cNvPr>
          <p:cNvSpPr>
            <a:spLocks noGrp="1"/>
          </p:cNvSpPr>
          <p:nvPr>
            <p:ph type="ftr" sz="quarter" idx="11"/>
          </p:nvPr>
        </p:nvSpPr>
        <p:spPr>
          <a:xfrm rot="5400000">
            <a:off x="-1827725" y="1984248"/>
            <a:ext cx="4114800" cy="365125"/>
          </a:xfrm>
        </p:spPr>
        <p:txBody>
          <a:bodyPr>
            <a:normAutofit/>
          </a:bodyPr>
          <a:lstStyle/>
          <a:p>
            <a:pPr algn="l">
              <a:spcAft>
                <a:spcPts val="600"/>
              </a:spcAft>
            </a:pPr>
            <a:r>
              <a:rPr lang="en-GB" sz="1100">
                <a:solidFill>
                  <a:srgbClr val="FFFFFF"/>
                </a:solidFill>
              </a:rPr>
              <a:t>County Lines Pathfinder, Suffolk Youth Justice Service</a:t>
            </a:r>
          </a:p>
        </p:txBody>
      </p:sp>
      <p:sp>
        <p:nvSpPr>
          <p:cNvPr id="3" name="Content Placeholder 2">
            <a:extLst>
              <a:ext uri="{FF2B5EF4-FFF2-40B4-BE49-F238E27FC236}">
                <a16:creationId xmlns:a16="http://schemas.microsoft.com/office/drawing/2014/main" id="{CF0D4F70-09D4-6B1B-0690-DBF82EBA3E48}"/>
              </a:ext>
            </a:extLst>
          </p:cNvPr>
          <p:cNvSpPr>
            <a:spLocks noGrp="1"/>
          </p:cNvSpPr>
          <p:nvPr>
            <p:ph idx="1"/>
          </p:nvPr>
        </p:nvSpPr>
        <p:spPr>
          <a:xfrm>
            <a:off x="591015" y="2318197"/>
            <a:ext cx="10504615" cy="3683358"/>
          </a:xfrm>
        </p:spPr>
        <p:txBody>
          <a:bodyPr anchor="ctr">
            <a:normAutofit fontScale="77500" lnSpcReduction="20000"/>
          </a:bodyPr>
          <a:lstStyle/>
          <a:p>
            <a:pPr marL="0" marR="288290" indent="0">
              <a:spcAft>
                <a:spcPts val="0"/>
              </a:spcAft>
              <a:buNone/>
            </a:pPr>
            <a:r>
              <a:rPr lang="en-GB" sz="2000" dirty="0">
                <a:effectLst/>
                <a:latin typeface="Arial" panose="020B0604020202020204" pitchFamily="34" charset="0"/>
                <a:ea typeface="Arial" panose="020B0604020202020204" pitchFamily="34" charset="0"/>
                <a:cs typeface="Arial" panose="020B0604020202020204" pitchFamily="34" charset="0"/>
              </a:rPr>
              <a:t> </a:t>
            </a:r>
          </a:p>
          <a:p>
            <a:pPr marL="0" marR="288290" indent="0">
              <a:spcAft>
                <a:spcPts val="0"/>
              </a:spcAft>
              <a:buNone/>
            </a:pPr>
            <a:r>
              <a:rPr lang="en-GB" dirty="0">
                <a:effectLst/>
                <a:latin typeface="Arial" panose="020B0604020202020204" pitchFamily="34" charset="0"/>
                <a:ea typeface="Arial" panose="020B0604020202020204" pitchFamily="34" charset="0"/>
                <a:cs typeface="Arial" panose="020B0604020202020204" pitchFamily="34" charset="0"/>
              </a:rPr>
              <a:t>Any</a:t>
            </a:r>
            <a:r>
              <a:rPr lang="en-GB" spc="-70"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offer,</a:t>
            </a:r>
            <a:r>
              <a:rPr lang="en-GB" spc="-60"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gift,</a:t>
            </a:r>
            <a:r>
              <a:rPr lang="en-GB" spc="-75"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favour</a:t>
            </a:r>
            <a:r>
              <a:rPr lang="en-GB" spc="-60"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or</a:t>
            </a:r>
            <a:r>
              <a:rPr lang="en-GB" spc="-75"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hospitality</a:t>
            </a:r>
            <a:r>
              <a:rPr lang="en-GB" spc="-65"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directed</a:t>
            </a:r>
            <a:r>
              <a:rPr lang="en-GB" spc="-65"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at</a:t>
            </a:r>
            <a:r>
              <a:rPr lang="en-GB" spc="-55"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individual</a:t>
            </a:r>
            <a:r>
              <a:rPr lang="en-GB" spc="-60"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workers</a:t>
            </a:r>
            <a:r>
              <a:rPr lang="en-GB" spc="-60"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or</a:t>
            </a:r>
            <a:r>
              <a:rPr lang="en-GB" spc="-60"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members</a:t>
            </a:r>
            <a:r>
              <a:rPr lang="en-GB" spc="-60"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should</a:t>
            </a:r>
            <a:r>
              <a:rPr lang="en-GB" spc="-65"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be</a:t>
            </a:r>
            <a:r>
              <a:rPr lang="en-GB" spc="-65"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treated with</a:t>
            </a:r>
            <a:r>
              <a:rPr lang="en-GB" spc="-20"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caution.</a:t>
            </a:r>
            <a:r>
              <a:rPr lang="en-GB" spc="-45"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This</a:t>
            </a:r>
            <a:r>
              <a:rPr lang="en-GB" spc="-25"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applies</a:t>
            </a:r>
            <a:r>
              <a:rPr lang="en-GB" spc="-20"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particularly</a:t>
            </a:r>
            <a:r>
              <a:rPr lang="en-GB" spc="-35"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when</a:t>
            </a:r>
            <a:r>
              <a:rPr lang="en-GB" spc="-20"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the</a:t>
            </a:r>
            <a:r>
              <a:rPr lang="en-GB" spc="-20"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organisation</a:t>
            </a:r>
            <a:r>
              <a:rPr lang="en-GB" spc="-30"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making</a:t>
            </a:r>
            <a:r>
              <a:rPr lang="en-GB" spc="-40"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the</a:t>
            </a:r>
            <a:r>
              <a:rPr lang="en-GB" spc="-30"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offer</a:t>
            </a:r>
            <a:r>
              <a:rPr lang="en-GB" spc="-35"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may</a:t>
            </a:r>
            <a:r>
              <a:rPr lang="en-GB" spc="-35"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be</a:t>
            </a:r>
            <a:r>
              <a:rPr lang="en-GB" spc="-30"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doing,</a:t>
            </a:r>
            <a:r>
              <a:rPr lang="en-GB" spc="-20" dirty="0">
                <a:effectLst/>
                <a:latin typeface="Arial" panose="020B0604020202020204" pitchFamily="34" charset="0"/>
                <a:ea typeface="Arial" panose="020B0604020202020204" pitchFamily="34" charset="0"/>
                <a:cs typeface="Arial" panose="020B0604020202020204" pitchFamily="34" charset="0"/>
              </a:rPr>
              <a:t> </a:t>
            </a:r>
            <a:r>
              <a:rPr lang="en-GB" dirty="0">
                <a:effectLst/>
                <a:latin typeface="Arial" panose="020B0604020202020204" pitchFamily="34" charset="0"/>
                <a:ea typeface="Arial" panose="020B0604020202020204" pitchFamily="34" charset="0"/>
                <a:cs typeface="Arial" panose="020B0604020202020204" pitchFamily="34" charset="0"/>
              </a:rPr>
              <a:t>or hoping to do, business with the Council.</a:t>
            </a:r>
          </a:p>
          <a:p>
            <a:pPr marL="0" marR="288290" indent="0">
              <a:spcAft>
                <a:spcPts val="0"/>
              </a:spcAft>
              <a:buNone/>
            </a:pPr>
            <a:r>
              <a:rPr lang="en-GB" dirty="0">
                <a:effectLst/>
                <a:latin typeface="Arial" panose="020B0604020202020204" pitchFamily="34" charset="0"/>
                <a:ea typeface="Arial" panose="020B0604020202020204" pitchFamily="34" charset="0"/>
                <a:cs typeface="Arial" panose="020B0604020202020204" pitchFamily="34" charset="0"/>
              </a:rPr>
              <a:t> </a:t>
            </a:r>
          </a:p>
          <a:p>
            <a:pPr marL="0" marR="288290" indent="0">
              <a:spcAft>
                <a:spcPts val="0"/>
              </a:spcAft>
              <a:buNone/>
            </a:pPr>
            <a:r>
              <a:rPr lang="en-GB" dirty="0">
                <a:effectLst/>
                <a:latin typeface="Arial" panose="020B0604020202020204" pitchFamily="34" charset="0"/>
                <a:ea typeface="Arial" panose="020B0604020202020204" pitchFamily="34" charset="0"/>
                <a:cs typeface="Arial" panose="020B0604020202020204" pitchFamily="34" charset="0"/>
              </a:rPr>
              <a:t>All personal gifts from contractors, suppliers, applicants, organisations and customers should be discouraged, refused or donated to charity. The only exceptions to this are insignificant items of token value, such as pens, diaries and calendars.</a:t>
            </a:r>
          </a:p>
          <a:p>
            <a:pPr marL="0" marR="288290" indent="0">
              <a:spcAft>
                <a:spcPts val="0"/>
              </a:spcAft>
              <a:buNone/>
            </a:pPr>
            <a:endParaRPr lang="en-GB" sz="2400" dirty="0">
              <a:effectLst/>
              <a:latin typeface="Arial" panose="020B0604020202020204" pitchFamily="34" charset="0"/>
              <a:ea typeface="Arial" panose="020B0604020202020204" pitchFamily="34" charset="0"/>
              <a:cs typeface="Arial" panose="020B0604020202020204" pitchFamily="34" charset="0"/>
            </a:endParaRPr>
          </a:p>
          <a:p>
            <a:pPr marL="0" marR="288290" indent="0">
              <a:spcAft>
                <a:spcPts val="0"/>
              </a:spcAft>
              <a:buNone/>
            </a:pPr>
            <a:endParaRPr lang="en-GB" sz="2400" dirty="0">
              <a:effectLst/>
              <a:latin typeface="Arial" panose="020B0604020202020204" pitchFamily="34" charset="0"/>
              <a:ea typeface="Arial" panose="020B0604020202020204" pitchFamily="34" charset="0"/>
              <a:cs typeface="Arial" panose="020B0604020202020204" pitchFamily="34" charset="0"/>
            </a:endParaRPr>
          </a:p>
          <a:p>
            <a:pPr marL="0" marR="288290" indent="0">
              <a:buNone/>
            </a:pPr>
            <a:r>
              <a:rPr lang="en-GB" sz="2400" dirty="0">
                <a:latin typeface="Arial" panose="020B0604020202020204" pitchFamily="34" charset="0"/>
                <a:cs typeface="Arial" panose="020B0604020202020204" pitchFamily="34" charset="0"/>
                <a:hlinkClick r:id="rId2"/>
              </a:rPr>
              <a:t>click here for the policy</a:t>
            </a:r>
            <a:endParaRPr lang="en-GB" sz="2000" dirty="0">
              <a:effectLst/>
              <a:latin typeface="Arial" panose="020B0604020202020204" pitchFamily="34" charset="0"/>
              <a:ea typeface="Arial" panose="020B0604020202020204" pitchFamily="34" charset="0"/>
              <a:cs typeface="Arial" panose="020B0604020202020204" pitchFamily="34" charset="0"/>
            </a:endParaRPr>
          </a:p>
          <a:p>
            <a:endParaRPr lang="en-GB" sz="2000" dirty="0"/>
          </a:p>
        </p:txBody>
      </p:sp>
      <p:sp>
        <p:nvSpPr>
          <p:cNvPr id="5" name="Slide Number Placeholder 4">
            <a:extLst>
              <a:ext uri="{FF2B5EF4-FFF2-40B4-BE49-F238E27FC236}">
                <a16:creationId xmlns:a16="http://schemas.microsoft.com/office/drawing/2014/main" id="{CF8EC65E-CEAB-2DE0-59ED-C20C446393D4}"/>
              </a:ext>
            </a:extLst>
          </p:cNvPr>
          <p:cNvSpPr>
            <a:spLocks noGrp="1"/>
          </p:cNvSpPr>
          <p:nvPr>
            <p:ph type="sldNum" sz="quarter" idx="12"/>
          </p:nvPr>
        </p:nvSpPr>
        <p:spPr>
          <a:xfrm>
            <a:off x="11704320" y="6455431"/>
            <a:ext cx="445913" cy="365125"/>
          </a:xfrm>
        </p:spPr>
        <p:txBody>
          <a:bodyPr>
            <a:normAutofit/>
          </a:bodyPr>
          <a:lstStyle/>
          <a:p>
            <a:pPr>
              <a:spcAft>
                <a:spcPts val="600"/>
              </a:spcAft>
            </a:pPr>
            <a:fld id="{58400841-658E-4F7B-AC61-BF593FEF122C}" type="slidenum">
              <a:rPr lang="en-GB" sz="1100">
                <a:solidFill>
                  <a:schemeClr val="tx1">
                    <a:lumMod val="50000"/>
                    <a:lumOff val="50000"/>
                  </a:schemeClr>
                </a:solidFill>
              </a:rPr>
              <a:pPr>
                <a:spcAft>
                  <a:spcPts val="600"/>
                </a:spcAft>
              </a:pPr>
              <a:t>34</a:t>
            </a:fld>
            <a:endParaRPr lang="en-GB" sz="1100">
              <a:solidFill>
                <a:schemeClr val="tx1">
                  <a:lumMod val="50000"/>
                  <a:lumOff val="50000"/>
                </a:schemeClr>
              </a:solidFill>
            </a:endParaRPr>
          </a:p>
        </p:txBody>
      </p:sp>
    </p:spTree>
    <p:extLst>
      <p:ext uri="{BB962C8B-B14F-4D97-AF65-F5344CB8AC3E}">
        <p14:creationId xmlns:p14="http://schemas.microsoft.com/office/powerpoint/2010/main" val="2467880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A29A83-76EE-9FFC-AC64-14CD95D858FF}"/>
              </a:ext>
            </a:extLst>
          </p:cNvPr>
          <p:cNvSpPr>
            <a:spLocks noGrp="1"/>
          </p:cNvSpPr>
          <p:nvPr>
            <p:ph type="title"/>
          </p:nvPr>
        </p:nvSpPr>
        <p:spPr>
          <a:xfrm>
            <a:off x="200722" y="586855"/>
            <a:ext cx="3467366" cy="3769156"/>
          </a:xfrm>
        </p:spPr>
        <p:txBody>
          <a:bodyPr anchor="b">
            <a:normAutofit/>
          </a:bodyPr>
          <a:lstStyle/>
          <a:p>
            <a:pPr algn="r"/>
            <a:r>
              <a:rPr lang="en-GB" sz="4000" b="1" dirty="0">
                <a:solidFill>
                  <a:srgbClr val="FFFFFF"/>
                </a:solidFill>
                <a:latin typeface="Arial" panose="020B0604020202020204" pitchFamily="34" charset="0"/>
                <a:cs typeface="Arial" panose="020B0604020202020204" pitchFamily="34" charset="0"/>
              </a:rPr>
              <a:t>CYP Professional Boundaries Policy</a:t>
            </a:r>
          </a:p>
        </p:txBody>
      </p:sp>
      <p:sp>
        <p:nvSpPr>
          <p:cNvPr id="4" name="Footer Placeholder 3">
            <a:extLst>
              <a:ext uri="{FF2B5EF4-FFF2-40B4-BE49-F238E27FC236}">
                <a16:creationId xmlns:a16="http://schemas.microsoft.com/office/drawing/2014/main" id="{7BCE25F5-E90A-8B25-EB5E-2B2F3776B5AE}"/>
              </a:ext>
            </a:extLst>
          </p:cNvPr>
          <p:cNvSpPr>
            <a:spLocks noGrp="1"/>
          </p:cNvSpPr>
          <p:nvPr>
            <p:ph type="ftr" sz="quarter" idx="11"/>
          </p:nvPr>
        </p:nvSpPr>
        <p:spPr>
          <a:xfrm rot="5400000">
            <a:off x="-1828800" y="1984248"/>
            <a:ext cx="4114800" cy="365125"/>
          </a:xfrm>
        </p:spPr>
        <p:txBody>
          <a:bodyPr>
            <a:normAutofit/>
          </a:bodyPr>
          <a:lstStyle/>
          <a:p>
            <a:pPr algn="l">
              <a:spcAft>
                <a:spcPts val="600"/>
              </a:spcAft>
            </a:pPr>
            <a:r>
              <a:rPr lang="en-GB" sz="1100">
                <a:solidFill>
                  <a:srgbClr val="FFFFFF"/>
                </a:solidFill>
              </a:rPr>
              <a:t>County Lines Pathfinder, Suffolk Youth Justice Service</a:t>
            </a:r>
          </a:p>
        </p:txBody>
      </p:sp>
      <p:sp>
        <p:nvSpPr>
          <p:cNvPr id="3" name="Content Placeholder 2">
            <a:extLst>
              <a:ext uri="{FF2B5EF4-FFF2-40B4-BE49-F238E27FC236}">
                <a16:creationId xmlns:a16="http://schemas.microsoft.com/office/drawing/2014/main" id="{60FB418C-9BA5-F80E-39B1-CAB1D3EFB653}"/>
              </a:ext>
            </a:extLst>
          </p:cNvPr>
          <p:cNvSpPr>
            <a:spLocks noGrp="1"/>
          </p:cNvSpPr>
          <p:nvPr>
            <p:ph idx="1"/>
          </p:nvPr>
        </p:nvSpPr>
        <p:spPr>
          <a:xfrm>
            <a:off x="4238548" y="189571"/>
            <a:ext cx="7752730" cy="6411951"/>
          </a:xfrm>
        </p:spPr>
        <p:txBody>
          <a:bodyPr anchor="ctr">
            <a:normAutofit/>
          </a:bodyPr>
          <a:lstStyle/>
          <a:p>
            <a:pPr marL="0" indent="0">
              <a:buNone/>
            </a:pPr>
            <a:r>
              <a:rPr lang="en-GB" sz="1800" b="1" dirty="0">
                <a:effectLst/>
                <a:latin typeface="Arial" panose="020B0604020202020204" pitchFamily="34" charset="0"/>
                <a:ea typeface="Times New Roman" panose="02020603050405020304" pitchFamily="18" charset="0"/>
                <a:cs typeface="Arial" panose="020B0604020202020204" pitchFamily="34" charset="0"/>
              </a:rPr>
              <a:t>Relationships</a:t>
            </a:r>
          </a:p>
          <a:p>
            <a:pPr marL="0" indent="0">
              <a:buNone/>
            </a:pPr>
            <a:r>
              <a:rPr lang="en-GB" sz="1800" dirty="0">
                <a:effectLst/>
                <a:latin typeface="Arial" panose="020B0604020202020204" pitchFamily="34" charset="0"/>
                <a:ea typeface="Times New Roman" panose="02020603050405020304" pitchFamily="18" charset="0"/>
                <a:cs typeface="Arial" panose="020B0604020202020204" pitchFamily="34" charset="0"/>
              </a:rPr>
              <a:t>Staff must maintain professional boundaries with individuals who access our services those known to the service appropriate to their position and must always consider whether their actions are warranted, proportionate, safe, and applied equitably. Staff should act in an open and transparent way that would not lead any reasonable person to question their actions or intent. Staff should think carefully about their conduct so that misinterpretations are minimised. </a:t>
            </a:r>
            <a:br>
              <a:rPr lang="en-GB" sz="1800" dirty="0">
                <a:effectLst/>
                <a:latin typeface="Arial" panose="020B0604020202020204" pitchFamily="34" charset="0"/>
                <a:ea typeface="Times New Roman" panose="02020603050405020304" pitchFamily="18" charset="0"/>
                <a:cs typeface="Arial" panose="020B0604020202020204" pitchFamily="34" charset="0"/>
              </a:rPr>
            </a:b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GB" sz="1800" dirty="0">
                <a:effectLst/>
                <a:latin typeface="Arial" panose="020B0604020202020204" pitchFamily="34" charset="0"/>
                <a:ea typeface="Times New Roman" panose="02020603050405020304" pitchFamily="18" charset="0"/>
                <a:cs typeface="Arial" panose="020B0604020202020204" pitchFamily="34" charset="0"/>
              </a:rPr>
              <a:t>Staff must not establish or seek to establish social contact with any individuals who access our services or individuals that have the potential to bring the organisation into disrepute. If an individual seeks to establish social contact, you should exercise your professional judgement in making a response and be aware that such social contact could be misconstrued. You should also inform your line manager or Head of Service immediately should you find yourself in this position. </a:t>
            </a:r>
            <a:br>
              <a:rPr lang="en-GB" sz="1800" dirty="0">
                <a:effectLst/>
                <a:latin typeface="Arial" panose="020B0604020202020204" pitchFamily="34" charset="0"/>
                <a:ea typeface="Times New Roman" panose="02020603050405020304" pitchFamily="18" charset="0"/>
                <a:cs typeface="Arial" panose="020B0604020202020204" pitchFamily="34" charset="0"/>
              </a:rPr>
            </a:br>
            <a:endParaRPr lang="en-GB" sz="1800"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GB" sz="1800" dirty="0">
                <a:effectLst/>
                <a:latin typeface="Arial" panose="020B0604020202020204" pitchFamily="34" charset="0"/>
                <a:ea typeface="Times New Roman" panose="02020603050405020304" pitchFamily="18" charset="0"/>
                <a:cs typeface="Arial" panose="020B0604020202020204" pitchFamily="34" charset="0"/>
              </a:rPr>
              <a:t>Staff must not develop personal, intimate, or sexual relationships with individuals who access our services or individuals who have the potential to bring the organisation into disrepute. Staff should also refrain from developing a personal friendship or relationship. </a:t>
            </a:r>
            <a:br>
              <a:rPr lang="en-GB" sz="1800" dirty="0">
                <a:effectLst/>
                <a:latin typeface="Arial" panose="020B0604020202020204" pitchFamily="34" charset="0"/>
                <a:ea typeface="Times New Roman" panose="02020603050405020304" pitchFamily="18" charset="0"/>
                <a:cs typeface="Arial" panose="020B0604020202020204" pitchFamily="34" charset="0"/>
              </a:rPr>
            </a:br>
            <a:endParaRPr lang="en-GB" sz="1800" dirty="0">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GB" sz="12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BAF48932-1892-7472-FD84-230D25B18A8D}"/>
              </a:ext>
            </a:extLst>
          </p:cNvPr>
          <p:cNvSpPr>
            <a:spLocks noGrp="1"/>
          </p:cNvSpPr>
          <p:nvPr>
            <p:ph type="sldNum" sz="quarter" idx="12"/>
          </p:nvPr>
        </p:nvSpPr>
        <p:spPr>
          <a:xfrm>
            <a:off x="11704320" y="6455664"/>
            <a:ext cx="448056" cy="365125"/>
          </a:xfrm>
        </p:spPr>
        <p:txBody>
          <a:bodyPr>
            <a:normAutofit/>
          </a:bodyPr>
          <a:lstStyle/>
          <a:p>
            <a:pPr>
              <a:spcAft>
                <a:spcPts val="600"/>
              </a:spcAft>
            </a:pPr>
            <a:fld id="{58400841-658E-4F7B-AC61-BF593FEF122C}" type="slidenum">
              <a:rPr lang="en-GB" sz="1100">
                <a:solidFill>
                  <a:schemeClr val="tx1">
                    <a:lumMod val="50000"/>
                    <a:lumOff val="50000"/>
                  </a:schemeClr>
                </a:solidFill>
              </a:rPr>
              <a:pPr>
                <a:spcAft>
                  <a:spcPts val="600"/>
                </a:spcAft>
              </a:pPr>
              <a:t>35</a:t>
            </a:fld>
            <a:endParaRPr lang="en-GB" sz="1100">
              <a:solidFill>
                <a:schemeClr val="tx1">
                  <a:lumMod val="50000"/>
                  <a:lumOff val="50000"/>
                </a:schemeClr>
              </a:solidFill>
            </a:endParaRPr>
          </a:p>
        </p:txBody>
      </p:sp>
    </p:spTree>
    <p:extLst>
      <p:ext uri="{BB962C8B-B14F-4D97-AF65-F5344CB8AC3E}">
        <p14:creationId xmlns:p14="http://schemas.microsoft.com/office/powerpoint/2010/main" val="14169064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A91658-C44E-862C-FA4A-66D4305ED4F3}"/>
              </a:ext>
            </a:extLst>
          </p:cNvPr>
          <p:cNvSpPr>
            <a:spLocks noGrp="1"/>
          </p:cNvSpPr>
          <p:nvPr>
            <p:ph type="title"/>
          </p:nvPr>
        </p:nvSpPr>
        <p:spPr>
          <a:xfrm>
            <a:off x="1371599" y="294538"/>
            <a:ext cx="9895951" cy="1033669"/>
          </a:xfrm>
        </p:spPr>
        <p:txBody>
          <a:bodyPr>
            <a:normAutofit/>
          </a:bodyPr>
          <a:lstStyle/>
          <a:p>
            <a:r>
              <a:rPr lang="en-GB" sz="4000" b="1" dirty="0">
                <a:solidFill>
                  <a:srgbClr val="FFFFFF"/>
                </a:solidFill>
                <a:latin typeface="Arial" panose="020B0604020202020204" pitchFamily="34" charset="0"/>
                <a:cs typeface="Arial" panose="020B0604020202020204" pitchFamily="34" charset="0"/>
              </a:rPr>
              <a:t>Relationships </a:t>
            </a:r>
          </a:p>
        </p:txBody>
      </p:sp>
      <p:sp>
        <p:nvSpPr>
          <p:cNvPr id="4" name="Footer Placeholder 3">
            <a:extLst>
              <a:ext uri="{FF2B5EF4-FFF2-40B4-BE49-F238E27FC236}">
                <a16:creationId xmlns:a16="http://schemas.microsoft.com/office/drawing/2014/main" id="{182625F5-20A7-9764-7E5A-181EC33687C0}"/>
              </a:ext>
            </a:extLst>
          </p:cNvPr>
          <p:cNvSpPr>
            <a:spLocks noGrp="1"/>
          </p:cNvSpPr>
          <p:nvPr>
            <p:ph type="ftr" sz="quarter" idx="11"/>
          </p:nvPr>
        </p:nvSpPr>
        <p:spPr>
          <a:xfrm rot="5400000">
            <a:off x="-1828800" y="1984248"/>
            <a:ext cx="4114800" cy="365125"/>
          </a:xfrm>
        </p:spPr>
        <p:txBody>
          <a:bodyPr>
            <a:normAutofit/>
          </a:bodyPr>
          <a:lstStyle/>
          <a:p>
            <a:pPr algn="l">
              <a:spcAft>
                <a:spcPts val="600"/>
              </a:spcAft>
            </a:pPr>
            <a:r>
              <a:rPr lang="en-GB" sz="1100">
                <a:solidFill>
                  <a:srgbClr val="FFFFFF"/>
                </a:solidFill>
              </a:rPr>
              <a:t>County Lines Pathfinder, Suffolk Youth Justice Service</a:t>
            </a:r>
          </a:p>
        </p:txBody>
      </p:sp>
      <p:sp>
        <p:nvSpPr>
          <p:cNvPr id="3" name="Content Placeholder 2">
            <a:extLst>
              <a:ext uri="{FF2B5EF4-FFF2-40B4-BE49-F238E27FC236}">
                <a16:creationId xmlns:a16="http://schemas.microsoft.com/office/drawing/2014/main" id="{CE6C96B7-6122-3560-1042-42443E3D9D38}"/>
              </a:ext>
            </a:extLst>
          </p:cNvPr>
          <p:cNvSpPr>
            <a:spLocks noGrp="1"/>
          </p:cNvSpPr>
          <p:nvPr>
            <p:ph idx="1"/>
          </p:nvPr>
        </p:nvSpPr>
        <p:spPr>
          <a:xfrm>
            <a:off x="591015" y="1806498"/>
            <a:ext cx="10504615" cy="4195057"/>
          </a:xfrm>
        </p:spPr>
        <p:txBody>
          <a:bodyPr anchor="ctr">
            <a:normAutofit lnSpcReduction="10000"/>
          </a:bodyPr>
          <a:lstStyle/>
          <a:p>
            <a:pPr marL="0" indent="0">
              <a:buNone/>
            </a:pPr>
            <a:r>
              <a:rPr lang="en-GB" sz="1800" dirty="0">
                <a:effectLst/>
                <a:latin typeface="Arial" panose="020B0604020202020204" pitchFamily="34" charset="0"/>
                <a:ea typeface="Times New Roman" panose="02020603050405020304" pitchFamily="18" charset="0"/>
                <a:cs typeface="Arial" panose="020B0604020202020204" pitchFamily="34" charset="0"/>
              </a:rPr>
              <a:t>Staff must not make sexual remarks to individuals who access our service, or those known to the service, discuss their own sexual relationships with, or discuss sexual relationships in an inappropriate setting or context. </a:t>
            </a:r>
            <a:endParaRPr lang="en-GB" sz="1800" dirty="0">
              <a:latin typeface="Arial" panose="020B0604020202020204" pitchFamily="34" charset="0"/>
              <a:ea typeface="Times New Roman" panose="02020603050405020304" pitchFamily="18" charset="0"/>
              <a:cs typeface="Arial" panose="020B0604020202020204" pitchFamily="34" charset="0"/>
            </a:endParaRPr>
          </a:p>
          <a:p>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GB" sz="1800" dirty="0">
                <a:effectLst/>
                <a:latin typeface="Arial" panose="020B0604020202020204" pitchFamily="34" charset="0"/>
                <a:ea typeface="Times New Roman" panose="02020603050405020304" pitchFamily="18" charset="0"/>
                <a:cs typeface="Arial" panose="020B0604020202020204" pitchFamily="34" charset="0"/>
              </a:rPr>
              <a:t>Staff must not accept friend invitations or become friends with individuals who access our services or those known to the service on any social media platform unless pre agreed with management as a means of professional communication. If you work in a school or educational setting environment, staff must read the e-safety policies carefully and follow all advice and guidance within them. </a:t>
            </a:r>
            <a:br>
              <a:rPr lang="en-GB" sz="1800" dirty="0">
                <a:effectLst/>
                <a:latin typeface="Arial" panose="020B0604020202020204" pitchFamily="34" charset="0"/>
                <a:ea typeface="Times New Roman" panose="02020603050405020304" pitchFamily="18" charset="0"/>
                <a:cs typeface="Arial" panose="020B0604020202020204" pitchFamily="34" charset="0"/>
              </a:rPr>
            </a:br>
            <a:br>
              <a:rPr lang="en-GB" sz="1800" dirty="0">
                <a:effectLst/>
                <a:latin typeface="Arial" panose="020B0604020202020204" pitchFamily="34" charset="0"/>
                <a:ea typeface="Times New Roman" panose="02020603050405020304" pitchFamily="18" charset="0"/>
                <a:cs typeface="Arial" panose="020B0604020202020204" pitchFamily="34" charset="0"/>
              </a:rPr>
            </a:b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GB" sz="1800" dirty="0">
                <a:effectLst/>
                <a:latin typeface="Arial" panose="020B0604020202020204" pitchFamily="34" charset="0"/>
                <a:ea typeface="Times New Roman" panose="02020603050405020304" pitchFamily="18" charset="0"/>
                <a:cs typeface="Arial" panose="020B0604020202020204" pitchFamily="34" charset="0"/>
              </a:rPr>
              <a:t>Staff must make line managers aware if they have existing social media relationships with individuals who access our services or individuals who becomes known to the service for any reason at the earliest opportunity. </a:t>
            </a:r>
            <a:br>
              <a:rPr lang="en-GB" sz="1800" dirty="0">
                <a:effectLst/>
                <a:latin typeface="Arial" panose="020B0604020202020204" pitchFamily="34" charset="0"/>
                <a:ea typeface="Times New Roman" panose="02020603050405020304" pitchFamily="18" charset="0"/>
                <a:cs typeface="Arial" panose="020B0604020202020204" pitchFamily="34" charset="0"/>
              </a:rPr>
            </a:b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hlinkClick r:id="rId2"/>
              </a:rPr>
              <a:t>click here for policy</a:t>
            </a:r>
            <a:endParaRPr lang="en-GB" sz="1800" dirty="0"/>
          </a:p>
        </p:txBody>
      </p:sp>
      <p:sp>
        <p:nvSpPr>
          <p:cNvPr id="5" name="Slide Number Placeholder 4">
            <a:extLst>
              <a:ext uri="{FF2B5EF4-FFF2-40B4-BE49-F238E27FC236}">
                <a16:creationId xmlns:a16="http://schemas.microsoft.com/office/drawing/2014/main" id="{91DB9C41-907B-3B47-E3C1-F872AD8E3EE6}"/>
              </a:ext>
            </a:extLst>
          </p:cNvPr>
          <p:cNvSpPr>
            <a:spLocks noGrp="1"/>
          </p:cNvSpPr>
          <p:nvPr>
            <p:ph type="sldNum" sz="quarter" idx="12"/>
          </p:nvPr>
        </p:nvSpPr>
        <p:spPr>
          <a:xfrm>
            <a:off x="11704320" y="6455664"/>
            <a:ext cx="448056" cy="365125"/>
          </a:xfrm>
        </p:spPr>
        <p:txBody>
          <a:bodyPr>
            <a:normAutofit/>
          </a:bodyPr>
          <a:lstStyle/>
          <a:p>
            <a:pPr>
              <a:spcAft>
                <a:spcPts val="600"/>
              </a:spcAft>
            </a:pPr>
            <a:fld id="{58400841-658E-4F7B-AC61-BF593FEF122C}" type="slidenum">
              <a:rPr lang="en-GB" sz="1100">
                <a:solidFill>
                  <a:schemeClr val="tx1">
                    <a:lumMod val="50000"/>
                    <a:lumOff val="50000"/>
                  </a:schemeClr>
                </a:solidFill>
              </a:rPr>
              <a:pPr>
                <a:spcAft>
                  <a:spcPts val="600"/>
                </a:spcAft>
              </a:pPr>
              <a:t>36</a:t>
            </a:fld>
            <a:endParaRPr lang="en-GB" sz="1100">
              <a:solidFill>
                <a:schemeClr val="tx1">
                  <a:lumMod val="50000"/>
                  <a:lumOff val="50000"/>
                </a:schemeClr>
              </a:solidFill>
            </a:endParaRPr>
          </a:p>
        </p:txBody>
      </p:sp>
    </p:spTree>
    <p:extLst>
      <p:ext uri="{BB962C8B-B14F-4D97-AF65-F5344CB8AC3E}">
        <p14:creationId xmlns:p14="http://schemas.microsoft.com/office/powerpoint/2010/main" val="27111207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4C56967A-A1D0-4FDD-ADFA-F617A62610DC}"/>
              </a:ext>
            </a:extLst>
          </p:cNvPr>
          <p:cNvSpPr>
            <a:spLocks noGrp="1"/>
          </p:cNvSpPr>
          <p:nvPr>
            <p:ph type="title"/>
          </p:nvPr>
        </p:nvSpPr>
        <p:spPr>
          <a:xfrm>
            <a:off x="838200" y="624568"/>
            <a:ext cx="3766457" cy="5412920"/>
          </a:xfrm>
        </p:spPr>
        <p:txBody>
          <a:bodyPr>
            <a:normAutofit/>
          </a:bodyPr>
          <a:lstStyle/>
          <a:p>
            <a:r>
              <a:rPr lang="en-GB" b="1" dirty="0">
                <a:solidFill>
                  <a:srgbClr val="FFFFFF"/>
                </a:solidFill>
                <a:effectLst/>
                <a:latin typeface="Arial" panose="020B0604020202020204" pitchFamily="34" charset="0"/>
                <a:ea typeface="Calibri" panose="020F0502020204030204" pitchFamily="34" charset="0"/>
              </a:rPr>
              <a:t>TIPS FOR WORKING SAFELY Cont. </a:t>
            </a:r>
            <a:endParaRPr lang="en-GB" dirty="0">
              <a:solidFill>
                <a:srgbClr val="FFFFFF"/>
              </a:solidFill>
            </a:endParaRPr>
          </a:p>
        </p:txBody>
      </p:sp>
      <p:sp>
        <p:nvSpPr>
          <p:cNvPr id="8" name="Content Placeholder 7">
            <a:extLst>
              <a:ext uri="{FF2B5EF4-FFF2-40B4-BE49-F238E27FC236}">
                <a16:creationId xmlns:a16="http://schemas.microsoft.com/office/drawing/2014/main" id="{423376C6-78EA-4A23-A0BC-247F7AC3E7F8}"/>
              </a:ext>
            </a:extLst>
          </p:cNvPr>
          <p:cNvSpPr>
            <a:spLocks noGrp="1"/>
          </p:cNvSpPr>
          <p:nvPr>
            <p:ph idx="1"/>
          </p:nvPr>
        </p:nvSpPr>
        <p:spPr>
          <a:xfrm>
            <a:off x="5600700" y="318051"/>
            <a:ext cx="5753098" cy="6294783"/>
          </a:xfrm>
        </p:spPr>
        <p:txBody>
          <a:bodyPr anchor="ctr">
            <a:normAutofit lnSpcReduction="10000"/>
          </a:bodyPr>
          <a:lstStyle/>
          <a:p>
            <a:pPr marL="342900" lvl="0" indent="-342900">
              <a:spcAft>
                <a:spcPts val="80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Don’t keep secrets.</a:t>
            </a:r>
          </a:p>
          <a:p>
            <a:pPr marL="342900" lvl="0" indent="-342900">
              <a:spcAft>
                <a:spcPts val="80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If a child / parent etc. starts to push boundaries, let your manager know immediately. </a:t>
            </a:r>
          </a:p>
          <a:p>
            <a:pPr marL="342900" lvl="0" indent="-342900">
              <a:spcAft>
                <a:spcPts val="80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If you see children and families you work with out of work, it is always best to let your manager know. </a:t>
            </a:r>
          </a:p>
          <a:p>
            <a:pPr marL="342900" lvl="0" indent="-342900">
              <a:spcAft>
                <a:spcPts val="80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If some of the people you work with are known to you or your family / friends, let your manager know. </a:t>
            </a:r>
          </a:p>
          <a:p>
            <a:pPr marL="342900" lvl="0" indent="-342900">
              <a:spcAft>
                <a:spcPts val="80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It is ok to ask for help. </a:t>
            </a:r>
          </a:p>
          <a:p>
            <a:pPr marL="342900" lvl="0" indent="-342900">
              <a:spcAft>
                <a:spcPts val="80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Online: </a:t>
            </a:r>
          </a:p>
          <a:p>
            <a:pPr marL="800100" lvl="1" indent="-342900">
              <a:spcAft>
                <a:spcPts val="80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Use safety apps, such as </a:t>
            </a:r>
            <a:r>
              <a:rPr lang="en-GB" sz="1600" u="sng" dirty="0">
                <a:effectLst/>
                <a:latin typeface="Arial" panose="020B0604020202020204" pitchFamily="34" charset="0"/>
                <a:ea typeface="Calibri" panose="020F0502020204030204" pitchFamily="34" charset="0"/>
                <a:cs typeface="Arial" panose="020B0604020202020204" pitchFamily="34" charset="0"/>
                <a:hlinkClick r:id="rId2"/>
              </a:rPr>
              <a:t>What Three Words</a:t>
            </a:r>
            <a:r>
              <a:rPr lang="en-GB" sz="1600" dirty="0">
                <a:effectLst/>
                <a:latin typeface="Arial" panose="020B0604020202020204" pitchFamily="34" charset="0"/>
                <a:ea typeface="Calibri" panose="020F0502020204030204" pitchFamily="34" charset="0"/>
                <a:cs typeface="Arial" panose="020B0604020202020204" pitchFamily="34" charset="0"/>
              </a:rPr>
              <a:t>, </a:t>
            </a:r>
            <a:r>
              <a:rPr lang="en-GB" sz="1600" u="sng" dirty="0">
                <a:effectLst/>
                <a:latin typeface="Arial" panose="020B0604020202020204" pitchFamily="34" charset="0"/>
                <a:ea typeface="Calibri" panose="020F0502020204030204" pitchFamily="34" charset="0"/>
                <a:cs typeface="Arial" panose="020B0604020202020204" pitchFamily="34" charset="0"/>
                <a:hlinkClick r:id="rId3"/>
              </a:rPr>
              <a:t>Find My Friend</a:t>
            </a:r>
            <a:r>
              <a:rPr lang="en-GB" sz="1600" dirty="0">
                <a:effectLst/>
                <a:latin typeface="Arial" panose="020B0604020202020204" pitchFamily="34" charset="0"/>
                <a:ea typeface="Calibri" panose="020F0502020204030204" pitchFamily="34" charset="0"/>
                <a:cs typeface="Arial" panose="020B0604020202020204" pitchFamily="34" charset="0"/>
              </a:rPr>
              <a:t> (further apps which can be found </a:t>
            </a:r>
            <a:r>
              <a:rPr lang="en-GB" sz="1600" u="sng" dirty="0">
                <a:effectLst/>
                <a:latin typeface="Arial" panose="020B0604020202020204" pitchFamily="34" charset="0"/>
                <a:ea typeface="Calibri" panose="020F0502020204030204" pitchFamily="34" charset="0"/>
                <a:cs typeface="Arial" panose="020B0604020202020204" pitchFamily="34" charset="0"/>
                <a:hlinkClick r:id="rId4"/>
              </a:rPr>
              <a:t>here</a:t>
            </a:r>
            <a:r>
              <a:rPr lang="en-GB" sz="1600" u="sng" dirty="0">
                <a:effectLst/>
                <a:latin typeface="Arial" panose="020B0604020202020204" pitchFamily="34" charset="0"/>
                <a:ea typeface="Calibri" panose="020F0502020204030204" pitchFamily="34" charset="0"/>
                <a:cs typeface="Arial" panose="020B0604020202020204" pitchFamily="34" charset="0"/>
              </a:rPr>
              <a:t>).</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spcAft>
                <a:spcPts val="80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Keep privacy settings as high as possible</a:t>
            </a:r>
          </a:p>
          <a:p>
            <a:pPr marL="800100" lvl="1" indent="-342900">
              <a:spcAft>
                <a:spcPts val="80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Don’t use your full name on social media or a picture of yourself.</a:t>
            </a:r>
          </a:p>
          <a:p>
            <a:pPr marL="800100" lvl="1" indent="-342900">
              <a:spcAft>
                <a:spcPts val="80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Don’t accept friend requests from people you don’t know. Block people who are not your friends.</a:t>
            </a:r>
          </a:p>
          <a:p>
            <a:pPr marL="800100" lvl="1" indent="-342900">
              <a:spcAft>
                <a:spcPts val="800"/>
              </a:spcAf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Arial" panose="020B0604020202020204" pitchFamily="34" charset="0"/>
              </a:rPr>
              <a:t>Take screenshots of any inappropriate messages and save them. Then report to the social media app and let your manager know. </a:t>
            </a:r>
          </a:p>
          <a:p>
            <a:endParaRPr lang="en-GB" sz="1300" dirty="0"/>
          </a:p>
        </p:txBody>
      </p:sp>
      <p:sp>
        <p:nvSpPr>
          <p:cNvPr id="5" name="Footer Placeholder 4">
            <a:extLst>
              <a:ext uri="{FF2B5EF4-FFF2-40B4-BE49-F238E27FC236}">
                <a16:creationId xmlns:a16="http://schemas.microsoft.com/office/drawing/2014/main" id="{4B0E8687-992D-48D6-B0C7-97CA9CB2F912}"/>
              </a:ext>
            </a:extLst>
          </p:cNvPr>
          <p:cNvSpPr>
            <a:spLocks noGrp="1"/>
          </p:cNvSpPr>
          <p:nvPr>
            <p:ph type="ftr" sz="quarter" idx="11"/>
          </p:nvPr>
        </p:nvSpPr>
        <p:spPr>
          <a:xfrm>
            <a:off x="5600700" y="6356350"/>
            <a:ext cx="4273550" cy="365125"/>
          </a:xfrm>
        </p:spPr>
        <p:txBody>
          <a:bodyPr>
            <a:normAutofit/>
          </a:bodyPr>
          <a:lstStyle/>
          <a:p>
            <a:pPr algn="l">
              <a:spcAft>
                <a:spcPts val="600"/>
              </a:spcAft>
            </a:pPr>
            <a:r>
              <a:rPr lang="en-GB"/>
              <a:t>County Lines Pathfinder, Suffolk Youth Justice Service</a:t>
            </a:r>
          </a:p>
        </p:txBody>
      </p:sp>
      <p:sp>
        <p:nvSpPr>
          <p:cNvPr id="6" name="Slide Number Placeholder 5">
            <a:extLst>
              <a:ext uri="{FF2B5EF4-FFF2-40B4-BE49-F238E27FC236}">
                <a16:creationId xmlns:a16="http://schemas.microsoft.com/office/drawing/2014/main" id="{4689A6AE-BE25-43A9-9D9B-CA5EB2061E31}"/>
              </a:ext>
            </a:extLst>
          </p:cNvPr>
          <p:cNvSpPr>
            <a:spLocks noGrp="1"/>
          </p:cNvSpPr>
          <p:nvPr>
            <p:ph type="sldNum" sz="quarter" idx="12"/>
          </p:nvPr>
        </p:nvSpPr>
        <p:spPr>
          <a:xfrm>
            <a:off x="10128250" y="6356350"/>
            <a:ext cx="1225550" cy="365125"/>
          </a:xfrm>
        </p:spPr>
        <p:txBody>
          <a:bodyPr>
            <a:normAutofit/>
          </a:bodyPr>
          <a:lstStyle/>
          <a:p>
            <a:pPr>
              <a:spcAft>
                <a:spcPts val="600"/>
              </a:spcAft>
            </a:pPr>
            <a:fld id="{58400841-658E-4F7B-AC61-BF593FEF122C}" type="slidenum">
              <a:rPr lang="en-GB" smtClean="0"/>
              <a:pPr>
                <a:spcAft>
                  <a:spcPts val="600"/>
                </a:spcAft>
              </a:pPr>
              <a:t>37</a:t>
            </a:fld>
            <a:endParaRPr lang="en-GB"/>
          </a:p>
        </p:txBody>
      </p:sp>
    </p:spTree>
    <p:extLst>
      <p:ext uri="{BB962C8B-B14F-4D97-AF65-F5344CB8AC3E}">
        <p14:creationId xmlns:p14="http://schemas.microsoft.com/office/powerpoint/2010/main" val="37389478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79E92F-2A63-443C-A3B6-5A334CF86A01}"/>
              </a:ext>
            </a:extLst>
          </p:cNvPr>
          <p:cNvSpPr>
            <a:spLocks noGrp="1"/>
          </p:cNvSpPr>
          <p:nvPr>
            <p:ph type="title"/>
          </p:nvPr>
        </p:nvSpPr>
        <p:spPr>
          <a:xfrm>
            <a:off x="838200" y="136525"/>
            <a:ext cx="10515600" cy="1008063"/>
          </a:xfrm>
        </p:spPr>
        <p:txBody>
          <a:bodyPr>
            <a:normAutofit/>
          </a:bodyPr>
          <a:lstStyle/>
          <a:p>
            <a:r>
              <a:rPr lang="en-GB" sz="2000" b="1" dirty="0">
                <a:solidFill>
                  <a:srgbClr val="002060"/>
                </a:solidFill>
                <a:latin typeface="Arial" panose="020B0604020202020204" pitchFamily="34" charset="0"/>
                <a:cs typeface="Arial" panose="020B0604020202020204" pitchFamily="34" charset="0"/>
              </a:rPr>
              <a:t>ADDITIONAL SLIDE FOR MANAGERS: </a:t>
            </a:r>
            <a:r>
              <a:rPr lang="en-GB" sz="20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REFLECTIVE PRACTICE QUESTIONS </a:t>
            </a:r>
            <a:br>
              <a:rPr lang="en-GB" sz="20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br>
            <a:endParaRPr lang="en-GB" sz="2000" b="1" dirty="0">
              <a:solidFill>
                <a:srgbClr val="002060"/>
              </a:solidFill>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650BEA94-CF8B-46C9-986C-A54815E86BD2}"/>
              </a:ext>
            </a:extLst>
          </p:cNvPr>
          <p:cNvSpPr>
            <a:spLocks noGrp="1"/>
          </p:cNvSpPr>
          <p:nvPr>
            <p:ph type="ftr" sz="quarter" idx="11"/>
          </p:nvPr>
        </p:nvSpPr>
        <p:spPr>
          <a:xfrm>
            <a:off x="4038600" y="6356350"/>
            <a:ext cx="4114800" cy="365125"/>
          </a:xfrm>
        </p:spPr>
        <p:txBody>
          <a:bodyPr>
            <a:normAutofit/>
          </a:bodyPr>
          <a:lstStyle/>
          <a:p>
            <a:pPr>
              <a:spcAft>
                <a:spcPts val="600"/>
              </a:spcAft>
            </a:pPr>
            <a:r>
              <a:rPr lang="en-GB"/>
              <a:t>County Lines Pathfinder, Suffolk Youth Justice Service</a:t>
            </a:r>
            <a:endParaRPr lang="en-GB" dirty="0"/>
          </a:p>
        </p:txBody>
      </p:sp>
      <p:sp>
        <p:nvSpPr>
          <p:cNvPr id="5" name="Slide Number Placeholder 4">
            <a:extLst>
              <a:ext uri="{FF2B5EF4-FFF2-40B4-BE49-F238E27FC236}">
                <a16:creationId xmlns:a16="http://schemas.microsoft.com/office/drawing/2014/main" id="{1E3C33FC-F711-467B-B75B-D0B73D8C430F}"/>
              </a:ext>
            </a:extLst>
          </p:cNvPr>
          <p:cNvSpPr>
            <a:spLocks noGrp="1"/>
          </p:cNvSpPr>
          <p:nvPr>
            <p:ph type="sldNum" sz="quarter" idx="12"/>
          </p:nvPr>
        </p:nvSpPr>
        <p:spPr>
          <a:xfrm>
            <a:off x="8610600" y="6356350"/>
            <a:ext cx="2743200" cy="365125"/>
          </a:xfrm>
        </p:spPr>
        <p:txBody>
          <a:bodyPr>
            <a:normAutofit/>
          </a:bodyPr>
          <a:lstStyle/>
          <a:p>
            <a:pPr>
              <a:spcAft>
                <a:spcPts val="600"/>
              </a:spcAft>
            </a:pPr>
            <a:fld id="{58400841-658E-4F7B-AC61-BF593FEF122C}" type="slidenum">
              <a:rPr lang="en-GB" smtClean="0"/>
              <a:pPr>
                <a:spcAft>
                  <a:spcPts val="600"/>
                </a:spcAft>
              </a:pPr>
              <a:t>38</a:t>
            </a:fld>
            <a:endParaRPr lang="en-GB"/>
          </a:p>
        </p:txBody>
      </p:sp>
      <p:graphicFrame>
        <p:nvGraphicFramePr>
          <p:cNvPr id="14" name="Content Placeholder 2">
            <a:extLst>
              <a:ext uri="{FF2B5EF4-FFF2-40B4-BE49-F238E27FC236}">
                <a16:creationId xmlns:a16="http://schemas.microsoft.com/office/drawing/2014/main" id="{F37ED2AC-1D8F-4A09-A8E3-156481E03B6A}"/>
              </a:ext>
            </a:extLst>
          </p:cNvPr>
          <p:cNvGraphicFramePr>
            <a:graphicFrameLocks noGrp="1"/>
          </p:cNvGraphicFramePr>
          <p:nvPr>
            <p:ph idx="1"/>
            <p:extLst>
              <p:ext uri="{D42A27DB-BD31-4B8C-83A1-F6EECF244321}">
                <p14:modId xmlns:p14="http://schemas.microsoft.com/office/powerpoint/2010/main" val="2178358989"/>
              </p:ext>
            </p:extLst>
          </p:nvPr>
        </p:nvGraphicFramePr>
        <p:xfrm>
          <a:off x="92765" y="848138"/>
          <a:ext cx="11648661" cy="55082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70199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FDEFA-47B0-4186-93F8-FCB3941418F5}"/>
              </a:ext>
            </a:extLst>
          </p:cNvPr>
          <p:cNvSpPr>
            <a:spLocks noGrp="1"/>
          </p:cNvSpPr>
          <p:nvPr>
            <p:ph type="title"/>
          </p:nvPr>
        </p:nvSpPr>
        <p:spPr>
          <a:xfrm>
            <a:off x="1913468" y="365125"/>
            <a:ext cx="9440332" cy="1325563"/>
          </a:xfrm>
        </p:spPr>
        <p:txBody>
          <a:bodyPr>
            <a:normAutofit/>
          </a:bodyPr>
          <a:lstStyle/>
          <a:p>
            <a:r>
              <a:rPr lang="en-GB" sz="3800" b="1">
                <a:latin typeface="Arial" panose="020B0604020202020204" pitchFamily="34" charset="0"/>
                <a:cs typeface="Arial" panose="020B0604020202020204" pitchFamily="34" charset="0"/>
              </a:rPr>
              <a:t>ADDITIONAL SLIDE FOR MANAGERS: </a:t>
            </a:r>
            <a:br>
              <a:rPr lang="en-GB" sz="3800" b="1">
                <a:latin typeface="Arial" panose="020B0604020202020204" pitchFamily="34" charset="0"/>
                <a:cs typeface="Arial" panose="020B0604020202020204" pitchFamily="34" charset="0"/>
              </a:rPr>
            </a:br>
            <a:r>
              <a:rPr lang="en-GB" sz="3800" b="1">
                <a:latin typeface="Arial" panose="020B0604020202020204" pitchFamily="34" charset="0"/>
                <a:cs typeface="Arial" panose="020B0604020202020204" pitchFamily="34" charset="0"/>
              </a:rPr>
              <a:t>NEXT STEPS</a:t>
            </a:r>
          </a:p>
        </p:txBody>
      </p:sp>
      <p:pic>
        <p:nvPicPr>
          <p:cNvPr id="9" name="Graphic 8" descr="Teamwork">
            <a:extLst>
              <a:ext uri="{FF2B5EF4-FFF2-40B4-BE49-F238E27FC236}">
                <a16:creationId xmlns:a16="http://schemas.microsoft.com/office/drawing/2014/main" id="{4CA33A87-F44A-4211-B30F-9EDD5427506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570706"/>
            <a:ext cx="914400" cy="914400"/>
          </a:xfrm>
          <a:prstGeom prst="rect">
            <a:avLst/>
          </a:prstGeom>
        </p:spPr>
      </p:pic>
      <p:sp>
        <p:nvSpPr>
          <p:cNvPr id="3" name="Content Placeholder 2">
            <a:extLst>
              <a:ext uri="{FF2B5EF4-FFF2-40B4-BE49-F238E27FC236}">
                <a16:creationId xmlns:a16="http://schemas.microsoft.com/office/drawing/2014/main" id="{F94E8FEE-4C5B-4B54-A6CE-F083758CC816}"/>
              </a:ext>
            </a:extLst>
          </p:cNvPr>
          <p:cNvSpPr>
            <a:spLocks noGrp="1"/>
          </p:cNvSpPr>
          <p:nvPr>
            <p:ph idx="1"/>
          </p:nvPr>
        </p:nvSpPr>
        <p:spPr>
          <a:xfrm>
            <a:off x="838200" y="1825625"/>
            <a:ext cx="10515600" cy="4351338"/>
          </a:xfrm>
        </p:spPr>
        <p:txBody>
          <a:bodyPr>
            <a:normAutofit/>
          </a:bodyPr>
          <a:lstStyle/>
          <a:p>
            <a:r>
              <a:rPr lang="en-GB" dirty="0">
                <a:latin typeface="Arial" panose="020B0604020202020204" pitchFamily="34" charset="0"/>
                <a:cs typeface="Arial" panose="020B0604020202020204" pitchFamily="34" charset="0"/>
              </a:rPr>
              <a:t>Consider adding ‘working safely’ as a regular agenda item to individual and group supervisions. Maybe add some of your own scenarios that the team could discuss.</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Write up how the team will work safely. For example, work phones will be switched off at 9pm. Ask team members to sign and date. Review regularly. </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Consider clinical supervision for your teams.</a:t>
            </a:r>
          </a:p>
          <a:p>
            <a:endParaRPr lang="en-GB"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ABB8CBFC-D7E8-4F38-A0D4-87F19327F61E}"/>
              </a:ext>
            </a:extLst>
          </p:cNvPr>
          <p:cNvSpPr>
            <a:spLocks noGrp="1"/>
          </p:cNvSpPr>
          <p:nvPr>
            <p:ph type="ftr" sz="quarter" idx="11"/>
          </p:nvPr>
        </p:nvSpPr>
        <p:spPr>
          <a:xfrm>
            <a:off x="4038600" y="6356350"/>
            <a:ext cx="4114800" cy="365125"/>
          </a:xfrm>
        </p:spPr>
        <p:txBody>
          <a:bodyPr>
            <a:normAutofit/>
          </a:bodyPr>
          <a:lstStyle/>
          <a:p>
            <a:pPr>
              <a:spcAft>
                <a:spcPts val="600"/>
              </a:spcAft>
            </a:pPr>
            <a:r>
              <a:rPr lang="en-GB"/>
              <a:t>County Lines Pathfinder, Suffolk Youth Justice Service</a:t>
            </a:r>
          </a:p>
        </p:txBody>
      </p:sp>
      <p:sp>
        <p:nvSpPr>
          <p:cNvPr id="5" name="Slide Number Placeholder 4">
            <a:extLst>
              <a:ext uri="{FF2B5EF4-FFF2-40B4-BE49-F238E27FC236}">
                <a16:creationId xmlns:a16="http://schemas.microsoft.com/office/drawing/2014/main" id="{F9A90E76-AFFD-4038-B1AE-B860A6C52E06}"/>
              </a:ext>
            </a:extLst>
          </p:cNvPr>
          <p:cNvSpPr>
            <a:spLocks noGrp="1"/>
          </p:cNvSpPr>
          <p:nvPr>
            <p:ph type="sldNum" sz="quarter" idx="12"/>
          </p:nvPr>
        </p:nvSpPr>
        <p:spPr>
          <a:xfrm>
            <a:off x="8610600" y="6356350"/>
            <a:ext cx="2743200" cy="365125"/>
          </a:xfrm>
        </p:spPr>
        <p:txBody>
          <a:bodyPr>
            <a:normAutofit/>
          </a:bodyPr>
          <a:lstStyle/>
          <a:p>
            <a:pPr>
              <a:spcAft>
                <a:spcPts val="600"/>
              </a:spcAft>
            </a:pPr>
            <a:fld id="{58400841-658E-4F7B-AC61-BF593FEF122C}" type="slidenum">
              <a:rPr lang="en-GB" smtClean="0"/>
              <a:pPr>
                <a:spcAft>
                  <a:spcPts val="600"/>
                </a:spcAft>
              </a:pPr>
              <a:t>39</a:t>
            </a:fld>
            <a:endParaRPr lang="en-GB"/>
          </a:p>
        </p:txBody>
      </p:sp>
    </p:spTree>
    <p:extLst>
      <p:ext uri="{BB962C8B-B14F-4D97-AF65-F5344CB8AC3E}">
        <p14:creationId xmlns:p14="http://schemas.microsoft.com/office/powerpoint/2010/main" val="2524465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89DBFB0-681A-4B11-AD39-93EE027DF563}"/>
              </a:ext>
            </a:extLst>
          </p:cNvPr>
          <p:cNvSpPr>
            <a:spLocks noGrp="1"/>
          </p:cNvSpPr>
          <p:nvPr>
            <p:ph type="title"/>
          </p:nvPr>
        </p:nvSpPr>
        <p:spPr>
          <a:xfrm>
            <a:off x="838199" y="291090"/>
            <a:ext cx="10515599" cy="583553"/>
          </a:xfrm>
        </p:spPr>
        <p:txBody>
          <a:bodyPr vert="horz" lIns="91440" tIns="45720" rIns="91440" bIns="45720" rtlCol="0" anchor="b">
            <a:noAutofit/>
          </a:bodyPr>
          <a:lstStyle/>
          <a:p>
            <a:pPr algn="ctr"/>
            <a:r>
              <a:rPr lang="en-US" sz="2400" b="1" kern="1200" dirty="0">
                <a:solidFill>
                  <a:srgbClr val="002060"/>
                </a:solidFill>
                <a:effectLst/>
                <a:latin typeface="Arial" panose="020B0604020202020204" pitchFamily="34" charset="0"/>
                <a:cs typeface="Arial" panose="020B0604020202020204" pitchFamily="34" charset="0"/>
              </a:rPr>
              <a:t>PROFESSIONAL VS OTHER RELATIONSHIPS</a:t>
            </a:r>
            <a:endParaRPr lang="en-US" sz="2400" kern="1200" dirty="0">
              <a:solidFill>
                <a:srgbClr val="002060"/>
              </a:solidFill>
              <a:latin typeface="Arial" panose="020B0604020202020204" pitchFamily="34" charset="0"/>
              <a:cs typeface="Arial" panose="020B0604020202020204" pitchFamily="34" charset="0"/>
            </a:endParaRPr>
          </a:p>
        </p:txBody>
      </p:sp>
      <p:sp>
        <p:nvSpPr>
          <p:cNvPr id="14" name="Content Placeholder 13">
            <a:extLst>
              <a:ext uri="{FF2B5EF4-FFF2-40B4-BE49-F238E27FC236}">
                <a16:creationId xmlns:a16="http://schemas.microsoft.com/office/drawing/2014/main" id="{9617B2A1-2A93-4925-9F4C-A48A8DD8642F}"/>
              </a:ext>
            </a:extLst>
          </p:cNvPr>
          <p:cNvSpPr>
            <a:spLocks noGrp="1"/>
          </p:cNvSpPr>
          <p:nvPr>
            <p:ph sz="half" idx="1"/>
          </p:nvPr>
        </p:nvSpPr>
        <p:spPr>
          <a:xfrm>
            <a:off x="838199" y="1100267"/>
            <a:ext cx="10515599" cy="656083"/>
          </a:xfrm>
        </p:spPr>
        <p:txBody>
          <a:bodyPr vert="horz" lIns="91440" tIns="45720" rIns="91440" bIns="45720" rtlCol="0">
            <a:normAutofit/>
          </a:bodyPr>
          <a:lstStyle/>
          <a:p>
            <a:pPr marL="0" indent="0">
              <a:buNone/>
            </a:pPr>
            <a:r>
              <a:rPr lang="en-US" sz="1800" kern="1200" dirty="0">
                <a:solidFill>
                  <a:schemeClr val="tx1"/>
                </a:solidFill>
                <a:effectLst/>
                <a:latin typeface="Arial" panose="020B0604020202020204" pitchFamily="34" charset="0"/>
                <a:cs typeface="Arial" panose="020B0604020202020204" pitchFamily="34" charset="0"/>
              </a:rPr>
              <a:t>In contrast to other relationships we may form, working relationships tend to involve:</a:t>
            </a:r>
            <a:br>
              <a:rPr lang="en-US" sz="1800" kern="1200" dirty="0">
                <a:solidFill>
                  <a:schemeClr val="tx1"/>
                </a:solidFill>
                <a:effectLst/>
                <a:latin typeface="Arial" panose="020B0604020202020204" pitchFamily="34" charset="0"/>
                <a:cs typeface="Arial" panose="020B0604020202020204" pitchFamily="34" charset="0"/>
              </a:rPr>
            </a:br>
            <a:endParaRPr lang="en-US" sz="1800" kern="1200" dirty="0">
              <a:solidFill>
                <a:schemeClr val="tx1"/>
              </a:solidFill>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FB0D6C-65AA-4BA3-9CDE-043FC64C07F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County Lines Pathfinder, Suffolk Youth Justice Service</a:t>
            </a:r>
          </a:p>
        </p:txBody>
      </p:sp>
      <p:sp>
        <p:nvSpPr>
          <p:cNvPr id="5" name="Slide Number Placeholder 4">
            <a:extLst>
              <a:ext uri="{FF2B5EF4-FFF2-40B4-BE49-F238E27FC236}">
                <a16:creationId xmlns:a16="http://schemas.microsoft.com/office/drawing/2014/main" id="{E9697D84-F8B3-48DB-91A0-D7F8AABCDFAB}"/>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58400841-658E-4F7B-AC61-BF593FEF122C}" type="slidenum">
              <a:rPr lang="en-US" smtClean="0"/>
              <a:pPr>
                <a:spcAft>
                  <a:spcPts val="600"/>
                </a:spcAft>
              </a:pPr>
              <a:t>4</a:t>
            </a:fld>
            <a:endParaRPr lang="en-US"/>
          </a:p>
        </p:txBody>
      </p:sp>
      <p:graphicFrame>
        <p:nvGraphicFramePr>
          <p:cNvPr id="19" name="Content Placeholder 18">
            <a:extLst>
              <a:ext uri="{FF2B5EF4-FFF2-40B4-BE49-F238E27FC236}">
                <a16:creationId xmlns:a16="http://schemas.microsoft.com/office/drawing/2014/main" id="{A495F6AF-02D1-4B41-85AB-90842605C758}"/>
              </a:ext>
            </a:extLst>
          </p:cNvPr>
          <p:cNvGraphicFramePr>
            <a:graphicFrameLocks noGrp="1"/>
          </p:cNvGraphicFramePr>
          <p:nvPr>
            <p:ph sz="half" idx="2"/>
            <p:extLst>
              <p:ext uri="{D42A27DB-BD31-4B8C-83A1-F6EECF244321}">
                <p14:modId xmlns:p14="http://schemas.microsoft.com/office/powerpoint/2010/main" val="422528334"/>
              </p:ext>
            </p:extLst>
          </p:nvPr>
        </p:nvGraphicFramePr>
        <p:xfrm>
          <a:off x="838200" y="1756350"/>
          <a:ext cx="10515600" cy="4725822"/>
        </p:xfrm>
        <a:graphic>
          <a:graphicData uri="http://schemas.openxmlformats.org/drawingml/2006/table">
            <a:tbl>
              <a:tblPr firstRow="1" firstCol="1" bandRow="1"/>
              <a:tblGrid>
                <a:gridCol w="4117754">
                  <a:extLst>
                    <a:ext uri="{9D8B030D-6E8A-4147-A177-3AD203B41FA5}">
                      <a16:colId xmlns:a16="http://schemas.microsoft.com/office/drawing/2014/main" val="2521254711"/>
                    </a:ext>
                  </a:extLst>
                </a:gridCol>
                <a:gridCol w="6397846">
                  <a:extLst>
                    <a:ext uri="{9D8B030D-6E8A-4147-A177-3AD203B41FA5}">
                      <a16:colId xmlns:a16="http://schemas.microsoft.com/office/drawing/2014/main" val="607762468"/>
                    </a:ext>
                  </a:extLst>
                </a:gridCol>
              </a:tblGrid>
              <a:tr h="1238146">
                <a:tc>
                  <a:txBody>
                    <a:bodyPr/>
                    <a:lstStyle/>
                    <a:p>
                      <a:pPr algn="l" fontAlgn="t">
                        <a:lnSpc>
                          <a:spcPct val="107000"/>
                        </a:lnSpc>
                        <a:spcBef>
                          <a:spcPts val="0"/>
                        </a:spcBef>
                        <a:spcAft>
                          <a:spcPts val="800"/>
                        </a:spcAft>
                      </a:pPr>
                      <a:r>
                        <a:rPr lang="en-GB" sz="1700" b="0" i="0" u="none" strike="noStrike" dirty="0">
                          <a:effectLst/>
                          <a:latin typeface="Arial" panose="020B0604020202020204" pitchFamily="34" charset="0"/>
                          <a:ea typeface="Calibri" panose="020F0502020204030204" pitchFamily="34" charset="0"/>
                          <a:cs typeface="Arial" panose="020B0604020202020204" pitchFamily="34" charset="0"/>
                        </a:rPr>
                        <a:t>Functional and deliberate sel</a:t>
                      </a:r>
                      <a:r>
                        <a:rPr lang="en-GB" sz="17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ection</a:t>
                      </a:r>
                      <a:endParaRPr lang="en-GB" sz="3000" b="0" i="0" u="none" strike="noStrike" dirty="0">
                        <a:effectLst/>
                        <a:latin typeface="Arial" panose="020B0604020202020204" pitchFamily="34" charset="0"/>
                        <a:cs typeface="Arial" panose="020B0604020202020204" pitchFamily="34" charset="0"/>
                      </a:endParaRPr>
                    </a:p>
                  </a:txBody>
                  <a:tcPr marL="113768" marR="113768" marT="1580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347472" indent="-347472" algn="l" fontAlgn="t">
                        <a:lnSpc>
                          <a:spcPct val="107000"/>
                        </a:lnSpc>
                        <a:spcBef>
                          <a:spcPts val="0"/>
                        </a:spcBef>
                        <a:spcAft>
                          <a:spcPts val="0"/>
                        </a:spcAft>
                        <a:buClrTx/>
                        <a:buSzPts val="1000"/>
                        <a:buFont typeface="Symbol" panose="05050102010706020507" pitchFamily="18" charset="2"/>
                        <a:buChar char="·"/>
                      </a:pPr>
                      <a:r>
                        <a:rPr lang="en-GB" sz="17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Unlike our partners / friends, we do not choose who we work with</a:t>
                      </a:r>
                      <a:endParaRPr lang="en-GB" sz="1700" b="0" i="0" u="none" strike="noStrike" dirty="0">
                        <a:solidFill>
                          <a:schemeClr val="tx1"/>
                        </a:solidFill>
                        <a:effectLst/>
                        <a:latin typeface="Arial" panose="020B0604020202020204" pitchFamily="34" charset="0"/>
                        <a:ea typeface="+mn-ea"/>
                        <a:cs typeface="Arial" panose="020B0604020202020204" pitchFamily="34" charset="0"/>
                      </a:endParaRPr>
                    </a:p>
                    <a:p>
                      <a:pPr marL="347472" indent="-347472" algn="l" fontAlgn="t">
                        <a:lnSpc>
                          <a:spcPct val="107000"/>
                        </a:lnSpc>
                        <a:spcBef>
                          <a:spcPts val="0"/>
                        </a:spcBef>
                        <a:spcAft>
                          <a:spcPts val="0"/>
                        </a:spcAft>
                        <a:buClrTx/>
                        <a:buSzPts val="1000"/>
                        <a:buFont typeface="Symbol" panose="05050102010706020507" pitchFamily="18" charset="2"/>
                        <a:buChar char="·"/>
                      </a:pPr>
                      <a:r>
                        <a:rPr lang="en-GB" sz="17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Relationship is formally ‘requested’ not casually developed</a:t>
                      </a:r>
                      <a:endParaRPr lang="en-GB" sz="3000" b="0" i="0" u="none" strike="noStrike" dirty="0">
                        <a:solidFill>
                          <a:schemeClr val="tx1"/>
                        </a:solidFill>
                        <a:effectLst/>
                        <a:latin typeface="Arial" panose="020B0604020202020204" pitchFamily="34" charset="0"/>
                        <a:ea typeface="+mn-ea"/>
                        <a:cs typeface="Arial" panose="020B0604020202020204" pitchFamily="34" charset="0"/>
                      </a:endParaRPr>
                    </a:p>
                    <a:p>
                      <a:pPr marL="347472" indent="-347472" algn="l" fontAlgn="t">
                        <a:lnSpc>
                          <a:spcPct val="107000"/>
                        </a:lnSpc>
                        <a:spcBef>
                          <a:spcPts val="0"/>
                        </a:spcBef>
                        <a:spcAft>
                          <a:spcPts val="0"/>
                        </a:spcAft>
                        <a:buClrTx/>
                        <a:buSzPts val="1000"/>
                        <a:buFont typeface="Symbol" panose="05050102010706020507" pitchFamily="18" charset="2"/>
                        <a:buChar char="·"/>
                      </a:pPr>
                      <a:r>
                        <a:rPr lang="en-GB" sz="17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Specific goals and purpose in mind</a:t>
                      </a:r>
                      <a:endParaRPr lang="en-GB" sz="3000" b="0" i="0" u="none" strike="noStrike" dirty="0">
                        <a:effectLst/>
                        <a:latin typeface="Arial" panose="020B0604020202020204" pitchFamily="34" charset="0"/>
                        <a:cs typeface="Arial" panose="020B0604020202020204" pitchFamily="34" charset="0"/>
                      </a:endParaRPr>
                    </a:p>
                  </a:txBody>
                  <a:tcPr marL="113768" marR="113768" marT="1580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1417088200"/>
                  </a:ext>
                </a:extLst>
              </a:tr>
              <a:tr h="949042">
                <a:tc>
                  <a:txBody>
                    <a:bodyPr/>
                    <a:lstStyle/>
                    <a:p>
                      <a:pPr algn="l" fontAlgn="t">
                        <a:lnSpc>
                          <a:spcPct val="107000"/>
                        </a:lnSpc>
                        <a:spcBef>
                          <a:spcPts val="0"/>
                        </a:spcBef>
                        <a:spcAft>
                          <a:spcPts val="800"/>
                        </a:spcAft>
                      </a:pPr>
                      <a:r>
                        <a:rPr lang="en-GB" sz="17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Formal initiation, duration, and termination boundaries</a:t>
                      </a:r>
                      <a:endParaRPr lang="en-GB" sz="3000" b="0" i="0" u="none" strike="noStrike" dirty="0">
                        <a:effectLst/>
                        <a:latin typeface="Arial" panose="020B0604020202020204" pitchFamily="34" charset="0"/>
                        <a:cs typeface="Arial" panose="020B0604020202020204" pitchFamily="34" charset="0"/>
                      </a:endParaRPr>
                    </a:p>
                  </a:txBody>
                  <a:tcPr marL="113768" marR="113768" marT="1580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347472" indent="-347472" algn="l" fontAlgn="t">
                        <a:lnSpc>
                          <a:spcPct val="107000"/>
                        </a:lnSpc>
                        <a:spcBef>
                          <a:spcPts val="0"/>
                        </a:spcBef>
                        <a:spcAft>
                          <a:spcPts val="800"/>
                        </a:spcAft>
                        <a:buClrTx/>
                        <a:buSzPts val="1000"/>
                        <a:buFont typeface="Symbol" panose="05050102010706020507" pitchFamily="18" charset="2"/>
                        <a:buChar char="·"/>
                      </a:pPr>
                      <a:r>
                        <a:rPr lang="en-GB" sz="17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Clear expectations and boundaries about when the relationship starts, how long it will last, how and when it comes to an end, unlike most other forms of friendships and relationships </a:t>
                      </a:r>
                      <a:endParaRPr lang="en-GB" sz="1700" b="0" i="0" u="none" strike="noStrike" dirty="0">
                        <a:effectLst/>
                        <a:latin typeface="Arial" panose="020B0604020202020204" pitchFamily="34" charset="0"/>
                        <a:cs typeface="Arial" panose="020B0604020202020204" pitchFamily="34" charset="0"/>
                      </a:endParaRPr>
                    </a:p>
                  </a:txBody>
                  <a:tcPr marL="113768" marR="113768" marT="1580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3807382598"/>
                  </a:ext>
                </a:extLst>
              </a:tr>
              <a:tr h="1238146">
                <a:tc>
                  <a:txBody>
                    <a:bodyPr/>
                    <a:lstStyle/>
                    <a:p>
                      <a:pPr algn="l" fontAlgn="t">
                        <a:lnSpc>
                          <a:spcPct val="107000"/>
                        </a:lnSpc>
                        <a:spcBef>
                          <a:spcPts val="0"/>
                        </a:spcBef>
                        <a:spcAft>
                          <a:spcPts val="800"/>
                        </a:spcAft>
                      </a:pPr>
                      <a:r>
                        <a:rPr lang="en-GB" sz="1700" b="0" i="0" u="none" strike="noStrike">
                          <a:solidFill>
                            <a:srgbClr val="000000"/>
                          </a:solidFill>
                          <a:effectLst/>
                          <a:latin typeface="Arial" panose="020B0604020202020204" pitchFamily="34" charset="0"/>
                          <a:ea typeface="Calibri" panose="020F0502020204030204" pitchFamily="34" charset="0"/>
                          <a:cs typeface="Arial" panose="020B0604020202020204" pitchFamily="34" charset="0"/>
                        </a:rPr>
                        <a:t>Goal-directed and purposeful interactions</a:t>
                      </a:r>
                      <a:endParaRPr lang="en-GB" sz="3000" b="0" i="0" u="none" strike="noStrike">
                        <a:effectLst/>
                        <a:latin typeface="Arial" panose="020B0604020202020204" pitchFamily="34" charset="0"/>
                        <a:cs typeface="Arial" panose="020B0604020202020204" pitchFamily="34" charset="0"/>
                      </a:endParaRPr>
                    </a:p>
                  </a:txBody>
                  <a:tcPr marL="113768" marR="113768" marT="1580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347472" indent="-347472" algn="l" fontAlgn="t">
                        <a:lnSpc>
                          <a:spcPct val="107000"/>
                        </a:lnSpc>
                        <a:spcBef>
                          <a:spcPts val="0"/>
                        </a:spcBef>
                        <a:spcAft>
                          <a:spcPts val="800"/>
                        </a:spcAft>
                        <a:buClrTx/>
                        <a:buSzPts val="1000"/>
                        <a:buFont typeface="Symbol" panose="05050102010706020507" pitchFamily="18" charset="2"/>
                        <a:buChar char="·"/>
                      </a:pPr>
                      <a:r>
                        <a:rPr lang="en-GB" sz="1700" b="0" i="0" u="none" strike="noStrike">
                          <a:solidFill>
                            <a:srgbClr val="000000"/>
                          </a:solidFill>
                          <a:effectLst/>
                          <a:latin typeface="Arial" panose="020B0604020202020204" pitchFamily="34" charset="0"/>
                          <a:ea typeface="Calibri" panose="020F0502020204030204" pitchFamily="34" charset="0"/>
                          <a:cs typeface="Arial" panose="020B0604020202020204" pitchFamily="34" charset="0"/>
                        </a:rPr>
                        <a:t>Generally, there is a very specific reason for the relationship exiting, and this may relate to one person needing something and another being able to support the needs (clear roles – recipient and provider).</a:t>
                      </a:r>
                      <a:endParaRPr lang="en-GB" sz="1700" b="0" i="0" u="none" strike="noStrike">
                        <a:effectLst/>
                        <a:latin typeface="Arial" panose="020B0604020202020204" pitchFamily="34" charset="0"/>
                        <a:cs typeface="Arial" panose="020B0604020202020204" pitchFamily="34" charset="0"/>
                      </a:endParaRPr>
                    </a:p>
                  </a:txBody>
                  <a:tcPr marL="113768" marR="113768" marT="1580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31410562"/>
                  </a:ext>
                </a:extLst>
              </a:tr>
              <a:tr h="949042">
                <a:tc>
                  <a:txBody>
                    <a:bodyPr/>
                    <a:lstStyle/>
                    <a:p>
                      <a:pPr algn="l" fontAlgn="t">
                        <a:lnSpc>
                          <a:spcPct val="107000"/>
                        </a:lnSpc>
                        <a:spcBef>
                          <a:spcPts val="0"/>
                        </a:spcBef>
                        <a:spcAft>
                          <a:spcPts val="800"/>
                        </a:spcAft>
                      </a:pPr>
                      <a:r>
                        <a:rPr lang="en-GB" sz="1700" b="0" i="0" u="none" strike="noStrike">
                          <a:solidFill>
                            <a:srgbClr val="000000"/>
                          </a:solidFill>
                          <a:effectLst/>
                          <a:latin typeface="Arial" panose="020B0604020202020204" pitchFamily="34" charset="0"/>
                          <a:ea typeface="Calibri" panose="020F0502020204030204" pitchFamily="34" charset="0"/>
                          <a:cs typeface="Arial" panose="020B0604020202020204" pitchFamily="34" charset="0"/>
                        </a:rPr>
                        <a:t>Professional emotional distance and objectivity</a:t>
                      </a:r>
                      <a:endParaRPr lang="en-GB" sz="3000" b="0" i="0" u="none" strike="noStrike">
                        <a:effectLst/>
                        <a:latin typeface="Arial" panose="020B0604020202020204" pitchFamily="34" charset="0"/>
                        <a:cs typeface="Arial" panose="020B0604020202020204" pitchFamily="34" charset="0"/>
                      </a:endParaRPr>
                    </a:p>
                  </a:txBody>
                  <a:tcPr marL="113768" marR="113768" marT="1580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347472" indent="-347472" algn="l" fontAlgn="t">
                        <a:lnSpc>
                          <a:spcPct val="107000"/>
                        </a:lnSpc>
                        <a:spcBef>
                          <a:spcPts val="0"/>
                        </a:spcBef>
                        <a:spcAft>
                          <a:spcPts val="0"/>
                        </a:spcAft>
                        <a:buClrTx/>
                        <a:buSzPts val="1000"/>
                        <a:buFont typeface="Symbol" panose="05050102010706020507" pitchFamily="18" charset="2"/>
                        <a:buChar char="·"/>
                      </a:pPr>
                      <a:r>
                        <a:rPr lang="en-GB" sz="17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Not emotionally involved!</a:t>
                      </a:r>
                      <a:endParaRPr lang="en-GB" sz="1700" b="0" i="0" u="none" strike="noStrike" dirty="0">
                        <a:solidFill>
                          <a:schemeClr val="tx1"/>
                        </a:solidFill>
                        <a:effectLst/>
                        <a:latin typeface="Arial" panose="020B0604020202020204" pitchFamily="34" charset="0"/>
                        <a:ea typeface="+mn-ea"/>
                        <a:cs typeface="Arial" panose="020B0604020202020204" pitchFamily="34" charset="0"/>
                      </a:endParaRPr>
                    </a:p>
                    <a:p>
                      <a:pPr marL="347472" indent="-347472" algn="l" fontAlgn="t">
                        <a:lnSpc>
                          <a:spcPct val="107000"/>
                        </a:lnSpc>
                        <a:spcBef>
                          <a:spcPts val="0"/>
                        </a:spcBef>
                        <a:spcAft>
                          <a:spcPts val="0"/>
                        </a:spcAft>
                        <a:buClrTx/>
                        <a:buSzPts val="1000"/>
                        <a:buFont typeface="Symbol" panose="05050102010706020507" pitchFamily="18" charset="2"/>
                        <a:buChar char="·"/>
                      </a:pPr>
                      <a:r>
                        <a:rPr lang="en-GB" sz="17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Hence why practitioners cannot ‘treat’ people they know – removes the ability to be objective and emotionally distanced. </a:t>
                      </a:r>
                      <a:endParaRPr lang="en-GB" sz="3000" b="0" i="0" u="none" strike="noStrike" dirty="0">
                        <a:effectLst/>
                        <a:latin typeface="Arial" panose="020B0604020202020204" pitchFamily="34" charset="0"/>
                        <a:cs typeface="Arial" panose="020B0604020202020204" pitchFamily="34" charset="0"/>
                      </a:endParaRPr>
                    </a:p>
                  </a:txBody>
                  <a:tcPr marL="113768" marR="113768" marT="1580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1644234193"/>
                  </a:ext>
                </a:extLst>
              </a:tr>
            </a:tbl>
          </a:graphicData>
        </a:graphic>
      </p:graphicFrame>
    </p:spTree>
    <p:extLst>
      <p:ext uri="{BB962C8B-B14F-4D97-AF65-F5344CB8AC3E}">
        <p14:creationId xmlns:p14="http://schemas.microsoft.com/office/powerpoint/2010/main" val="9802568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a:extLst>
              <a:ext uri="{FF2B5EF4-FFF2-40B4-BE49-F238E27FC236}">
                <a16:creationId xmlns:a16="http://schemas.microsoft.com/office/drawing/2014/main" id="{216E3A21-A48E-4B18-886C-1961711919A9}"/>
              </a:ext>
            </a:extLst>
          </p:cNvPr>
          <p:cNvSpPr>
            <a:spLocks noGrp="1"/>
          </p:cNvSpPr>
          <p:nvPr>
            <p:ph type="title"/>
          </p:nvPr>
        </p:nvSpPr>
        <p:spPr>
          <a:xfrm>
            <a:off x="524741" y="620392"/>
            <a:ext cx="3808268" cy="5504688"/>
          </a:xfrm>
        </p:spPr>
        <p:txBody>
          <a:bodyPr>
            <a:normAutofit/>
          </a:bodyPr>
          <a:lstStyle/>
          <a:p>
            <a:r>
              <a:rPr lang="en-GB" sz="3800" b="1">
                <a:solidFill>
                  <a:schemeClr val="bg1"/>
                </a:solidFill>
                <a:effectLst/>
                <a:latin typeface="Arial" panose="020B0604020202020204" pitchFamily="34" charset="0"/>
                <a:ea typeface="Calibri" panose="020F0502020204030204" pitchFamily="34" charset="0"/>
                <a:cs typeface="Times New Roman" panose="02020603050405020304" pitchFamily="18" charset="0"/>
              </a:rPr>
              <a:t>SOURCES OF INFORMATION:</a:t>
            </a:r>
            <a:br>
              <a:rPr lang="en-GB" sz="38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br>
              <a:rPr lang="en-GB" sz="38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GB" sz="3800">
              <a:solidFill>
                <a:schemeClr val="bg1"/>
              </a:solidFill>
            </a:endParaRPr>
          </a:p>
        </p:txBody>
      </p:sp>
      <p:sp>
        <p:nvSpPr>
          <p:cNvPr id="4" name="Footer Placeholder 3">
            <a:extLst>
              <a:ext uri="{FF2B5EF4-FFF2-40B4-BE49-F238E27FC236}">
                <a16:creationId xmlns:a16="http://schemas.microsoft.com/office/drawing/2014/main" id="{65E9B131-C1AD-4DA8-999F-2B758E57E430}"/>
              </a:ext>
            </a:extLst>
          </p:cNvPr>
          <p:cNvSpPr>
            <a:spLocks noGrp="1"/>
          </p:cNvSpPr>
          <p:nvPr>
            <p:ph type="ftr" sz="quarter" idx="11"/>
          </p:nvPr>
        </p:nvSpPr>
        <p:spPr>
          <a:xfrm>
            <a:off x="4572000" y="6356350"/>
            <a:ext cx="4476306" cy="365125"/>
          </a:xfrm>
        </p:spPr>
        <p:txBody>
          <a:bodyPr>
            <a:normAutofit/>
          </a:bodyPr>
          <a:lstStyle/>
          <a:p>
            <a:pPr>
              <a:spcAft>
                <a:spcPts val="600"/>
              </a:spcAft>
            </a:pPr>
            <a:r>
              <a:rPr lang="en-GB"/>
              <a:t>County Lines Pathfinder, Suffolk Youth Justice Service</a:t>
            </a:r>
            <a:endParaRPr lang="en-GB" dirty="0"/>
          </a:p>
        </p:txBody>
      </p:sp>
      <p:sp>
        <p:nvSpPr>
          <p:cNvPr id="5" name="Slide Number Placeholder 4">
            <a:extLst>
              <a:ext uri="{FF2B5EF4-FFF2-40B4-BE49-F238E27FC236}">
                <a16:creationId xmlns:a16="http://schemas.microsoft.com/office/drawing/2014/main" id="{6821188C-6FE1-402D-B0DE-F79C85266D4C}"/>
              </a:ext>
            </a:extLst>
          </p:cNvPr>
          <p:cNvSpPr>
            <a:spLocks noGrp="1"/>
          </p:cNvSpPr>
          <p:nvPr>
            <p:ph type="sldNum" sz="quarter" idx="12"/>
          </p:nvPr>
        </p:nvSpPr>
        <p:spPr>
          <a:xfrm>
            <a:off x="8610600" y="6356350"/>
            <a:ext cx="2743200" cy="365125"/>
          </a:xfrm>
        </p:spPr>
        <p:txBody>
          <a:bodyPr>
            <a:normAutofit/>
          </a:bodyPr>
          <a:lstStyle/>
          <a:p>
            <a:pPr>
              <a:spcAft>
                <a:spcPts val="600"/>
              </a:spcAft>
            </a:pPr>
            <a:fld id="{58400841-658E-4F7B-AC61-BF593FEF122C}" type="slidenum">
              <a:rPr lang="en-GB" smtClean="0"/>
              <a:pPr>
                <a:spcAft>
                  <a:spcPts val="600"/>
                </a:spcAft>
              </a:pPr>
              <a:t>40</a:t>
            </a:fld>
            <a:endParaRPr lang="en-GB"/>
          </a:p>
        </p:txBody>
      </p:sp>
      <p:graphicFrame>
        <p:nvGraphicFramePr>
          <p:cNvPr id="8" name="Content Placeholder 2">
            <a:extLst>
              <a:ext uri="{FF2B5EF4-FFF2-40B4-BE49-F238E27FC236}">
                <a16:creationId xmlns:a16="http://schemas.microsoft.com/office/drawing/2014/main" id="{63E21399-E00E-4CB6-AB65-ADD34B6B60F7}"/>
              </a:ext>
            </a:extLst>
          </p:cNvPr>
          <p:cNvGraphicFramePr>
            <a:graphicFrameLocks noGrp="1"/>
          </p:cNvGraphicFramePr>
          <p:nvPr>
            <p:ph idx="1"/>
            <p:extLst>
              <p:ext uri="{D42A27DB-BD31-4B8C-83A1-F6EECF244321}">
                <p14:modId xmlns:p14="http://schemas.microsoft.com/office/powerpoint/2010/main" val="687425027"/>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185002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18" name="Freeform: Shape 17">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9" name="Freeform: Shape 18">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0" name="Freeform: Shape 19">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1" name="Freeform: Shape 20">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3" name="Group 22">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24" name="Freeform: Shape 23">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B458D23D-1077-44EE-BECD-F0A42F3B103D}"/>
              </a:ext>
            </a:extLst>
          </p:cNvPr>
          <p:cNvSpPr>
            <a:spLocks noGrp="1"/>
          </p:cNvSpPr>
          <p:nvPr>
            <p:ph type="title"/>
          </p:nvPr>
        </p:nvSpPr>
        <p:spPr>
          <a:xfrm>
            <a:off x="804672" y="802955"/>
            <a:ext cx="5145024" cy="1454051"/>
          </a:xfrm>
        </p:spPr>
        <p:txBody>
          <a:bodyPr anchor="b">
            <a:normAutofit/>
          </a:bodyPr>
          <a:lstStyle/>
          <a:p>
            <a:pPr>
              <a:spcAft>
                <a:spcPts val="800"/>
              </a:spcAft>
            </a:pPr>
            <a:r>
              <a:rPr lang="en-GB" sz="2300" u="none" strike="noStrike">
                <a:solidFill>
                  <a:schemeClr val="tx2"/>
                </a:solidFill>
                <a:effectLst/>
                <a:latin typeface="Arial" panose="020B0604020202020204" pitchFamily="34" charset="0"/>
                <a:ea typeface="Calibri" panose="020F0502020204030204" pitchFamily="34" charset="0"/>
                <a:cs typeface="Times New Roman" panose="02020603050405020304" pitchFamily="18" charset="0"/>
              </a:rPr>
              <a:t>This product is a product of the County Lines Pathfinder, an initiative funded by the Youth Justice Board.</a:t>
            </a:r>
            <a:endParaRPr lang="en-GB" sz="23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Content Placeholder 6" descr="A picture containing logo&#10;&#10;Description automatically generated">
            <a:extLst>
              <a:ext uri="{FF2B5EF4-FFF2-40B4-BE49-F238E27FC236}">
                <a16:creationId xmlns:a16="http://schemas.microsoft.com/office/drawing/2014/main" id="{339BE462-1077-4467-A90B-C8EFC6E707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4421" y="268595"/>
            <a:ext cx="2538236" cy="1723494"/>
          </a:xfrm>
          <a:prstGeom prst="rect">
            <a:avLst/>
          </a:prstGeom>
        </p:spPr>
      </p:pic>
      <p:sp>
        <p:nvSpPr>
          <p:cNvPr id="12" name="Content Placeholder 11">
            <a:extLst>
              <a:ext uri="{FF2B5EF4-FFF2-40B4-BE49-F238E27FC236}">
                <a16:creationId xmlns:a16="http://schemas.microsoft.com/office/drawing/2014/main" id="{AC501F2C-01AE-4A7B-92DF-B482C883B6F5}"/>
              </a:ext>
            </a:extLst>
          </p:cNvPr>
          <p:cNvSpPr>
            <a:spLocks noGrp="1"/>
          </p:cNvSpPr>
          <p:nvPr>
            <p:ph idx="1"/>
          </p:nvPr>
        </p:nvSpPr>
        <p:spPr>
          <a:xfrm>
            <a:off x="804672" y="2421682"/>
            <a:ext cx="4553909" cy="3639289"/>
          </a:xfrm>
        </p:spPr>
        <p:txBody>
          <a:bodyPr anchor="ctr">
            <a:normAutofit/>
          </a:bodyPr>
          <a:lstStyle/>
          <a:p>
            <a:endParaRPr lang="en-US" sz="1800">
              <a:solidFill>
                <a:schemeClr val="tx2"/>
              </a:solidFill>
            </a:endParaRPr>
          </a:p>
        </p:txBody>
      </p:sp>
      <p:pic>
        <p:nvPicPr>
          <p:cNvPr id="8" name="Picture 7">
            <a:extLst>
              <a:ext uri="{FF2B5EF4-FFF2-40B4-BE49-F238E27FC236}">
                <a16:creationId xmlns:a16="http://schemas.microsoft.com/office/drawing/2014/main" id="{B2133E01-AF91-47AA-8324-C545188749A6}"/>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9623645" y="3863170"/>
            <a:ext cx="2016525" cy="1996361"/>
          </a:xfrm>
          <a:prstGeom prst="rect">
            <a:avLst/>
          </a:prstGeom>
          <a:noFill/>
        </p:spPr>
      </p:pic>
      <p:sp>
        <p:nvSpPr>
          <p:cNvPr id="4" name="Footer Placeholder 3">
            <a:extLst>
              <a:ext uri="{FF2B5EF4-FFF2-40B4-BE49-F238E27FC236}">
                <a16:creationId xmlns:a16="http://schemas.microsoft.com/office/drawing/2014/main" id="{A1B61D49-5467-4E11-A1AA-DC47524D9F7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GB"/>
              <a:t>County Lines Pathfinder, Suffolk Youth Justice Service</a:t>
            </a:r>
          </a:p>
        </p:txBody>
      </p:sp>
      <p:sp>
        <p:nvSpPr>
          <p:cNvPr id="5" name="Slide Number Placeholder 4">
            <a:extLst>
              <a:ext uri="{FF2B5EF4-FFF2-40B4-BE49-F238E27FC236}">
                <a16:creationId xmlns:a16="http://schemas.microsoft.com/office/drawing/2014/main" id="{A528F338-F6C1-4E45-9DFE-6B8B882D1E97}"/>
              </a:ext>
            </a:extLst>
          </p:cNvPr>
          <p:cNvSpPr>
            <a:spLocks noGrp="1"/>
          </p:cNvSpPr>
          <p:nvPr>
            <p:ph type="sldNum" sz="quarter" idx="12"/>
          </p:nvPr>
        </p:nvSpPr>
        <p:spPr>
          <a:xfrm>
            <a:off x="8610600" y="6356350"/>
            <a:ext cx="2743200" cy="365125"/>
          </a:xfrm>
        </p:spPr>
        <p:txBody>
          <a:bodyPr>
            <a:normAutofit/>
          </a:bodyPr>
          <a:lstStyle/>
          <a:p>
            <a:pPr>
              <a:spcAft>
                <a:spcPts val="600"/>
              </a:spcAft>
            </a:pPr>
            <a:fld id="{58400841-658E-4F7B-AC61-BF593FEF122C}" type="slidenum">
              <a:rPr lang="en-GB" smtClean="0"/>
              <a:pPr>
                <a:spcAft>
                  <a:spcPts val="600"/>
                </a:spcAft>
              </a:pPr>
              <a:t>41</a:t>
            </a:fld>
            <a:endParaRPr lang="en-GB"/>
          </a:p>
        </p:txBody>
      </p:sp>
    </p:spTree>
    <p:extLst>
      <p:ext uri="{BB962C8B-B14F-4D97-AF65-F5344CB8AC3E}">
        <p14:creationId xmlns:p14="http://schemas.microsoft.com/office/powerpoint/2010/main" val="4127732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DD856C3-ED86-41E5-A2D3-388AC044AE0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County Lines Pathfinder, Suffolk Youth Justice Service</a:t>
            </a:r>
          </a:p>
        </p:txBody>
      </p:sp>
      <p:sp>
        <p:nvSpPr>
          <p:cNvPr id="5" name="Slide Number Placeholder 4">
            <a:extLst>
              <a:ext uri="{FF2B5EF4-FFF2-40B4-BE49-F238E27FC236}">
                <a16:creationId xmlns:a16="http://schemas.microsoft.com/office/drawing/2014/main" id="{17A312F6-10DA-403B-B186-12397B3687DD}"/>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58400841-658E-4F7B-AC61-BF593FEF122C}" type="slidenum">
              <a:rPr lang="en-US" smtClean="0"/>
              <a:pPr>
                <a:spcAft>
                  <a:spcPts val="600"/>
                </a:spcAft>
              </a:pPr>
              <a:t>5</a:t>
            </a:fld>
            <a:endParaRPr lang="en-US"/>
          </a:p>
        </p:txBody>
      </p:sp>
      <p:graphicFrame>
        <p:nvGraphicFramePr>
          <p:cNvPr id="12" name="Content Placeholder 11">
            <a:extLst>
              <a:ext uri="{FF2B5EF4-FFF2-40B4-BE49-F238E27FC236}">
                <a16:creationId xmlns:a16="http://schemas.microsoft.com/office/drawing/2014/main" id="{8D51325D-94EC-4C33-8E76-9FC9397C6035}"/>
              </a:ext>
            </a:extLst>
          </p:cNvPr>
          <p:cNvGraphicFramePr>
            <a:graphicFrameLocks noGrp="1"/>
          </p:cNvGraphicFramePr>
          <p:nvPr>
            <p:ph sz="half" idx="2"/>
            <p:extLst>
              <p:ext uri="{D42A27DB-BD31-4B8C-83A1-F6EECF244321}">
                <p14:modId xmlns:p14="http://schemas.microsoft.com/office/powerpoint/2010/main" val="1764674923"/>
              </p:ext>
            </p:extLst>
          </p:nvPr>
        </p:nvGraphicFramePr>
        <p:xfrm>
          <a:off x="1066960" y="1205948"/>
          <a:ext cx="10058079" cy="5349296"/>
        </p:xfrm>
        <a:graphic>
          <a:graphicData uri="http://schemas.openxmlformats.org/drawingml/2006/table">
            <a:tbl>
              <a:tblPr firstRow="1" firstCol="1" bandRow="1"/>
              <a:tblGrid>
                <a:gridCol w="4221469">
                  <a:extLst>
                    <a:ext uri="{9D8B030D-6E8A-4147-A177-3AD203B41FA5}">
                      <a16:colId xmlns:a16="http://schemas.microsoft.com/office/drawing/2014/main" val="4260977880"/>
                    </a:ext>
                  </a:extLst>
                </a:gridCol>
                <a:gridCol w="5836610">
                  <a:extLst>
                    <a:ext uri="{9D8B030D-6E8A-4147-A177-3AD203B41FA5}">
                      <a16:colId xmlns:a16="http://schemas.microsoft.com/office/drawing/2014/main" val="3191918811"/>
                    </a:ext>
                  </a:extLst>
                </a:gridCol>
              </a:tblGrid>
              <a:tr h="1593798">
                <a:tc>
                  <a:txBody>
                    <a:bodyPr/>
                    <a:lstStyle/>
                    <a:p>
                      <a:pPr algn="l" fontAlgn="t">
                        <a:lnSpc>
                          <a:spcPct val="107000"/>
                        </a:lnSpc>
                        <a:spcBef>
                          <a:spcPts val="0"/>
                        </a:spcBef>
                        <a:spcAft>
                          <a:spcPts val="800"/>
                        </a:spcAft>
                      </a:pPr>
                      <a:r>
                        <a:rPr lang="en-GB" sz="1500" b="0" i="0" u="none" strike="noStrike" dirty="0">
                          <a:effectLst/>
                          <a:latin typeface="Arial" panose="020B0604020202020204" pitchFamily="34" charset="0"/>
                          <a:ea typeface="Calibri" panose="020F0502020204030204" pitchFamily="34" charset="0"/>
                          <a:cs typeface="Arial" panose="020B0604020202020204" pitchFamily="34" charset="0"/>
                        </a:rPr>
                        <a:t>Adherence</a:t>
                      </a:r>
                      <a:r>
                        <a:rPr lang="en-GB" sz="15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 to clearly defined legal, ethical, and professional guidelines</a:t>
                      </a:r>
                      <a:endParaRPr lang="en-GB" sz="2600" b="0" i="0" u="none" strike="noStrike" dirty="0">
                        <a:effectLst/>
                        <a:latin typeface="Arial" panose="020B0604020202020204" pitchFamily="34" charset="0"/>
                        <a:cs typeface="Arial" panose="020B0604020202020204" pitchFamily="34" charset="0"/>
                      </a:endParaRPr>
                    </a:p>
                  </a:txBody>
                  <a:tcPr marL="100279" marR="100279" marT="139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347472" indent="-347472" algn="l" fontAlgn="t">
                        <a:lnSpc>
                          <a:spcPct val="107000"/>
                        </a:lnSpc>
                        <a:spcBef>
                          <a:spcPts val="0"/>
                        </a:spcBef>
                        <a:spcAft>
                          <a:spcPts val="800"/>
                        </a:spcAft>
                        <a:buClrTx/>
                        <a:buSzPts val="1000"/>
                        <a:buFont typeface="Symbol" panose="05050102010706020507" pitchFamily="18" charset="2"/>
                        <a:buChar char="·"/>
                      </a:pPr>
                      <a:r>
                        <a:rPr lang="en-GB" sz="15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These may be generally present within society (e.g., don’t murder your mates) but more clearly and specifically defined within professional relationships; care professionals expected to adhere to own professional guidance and the ethics in therapeutic relationships</a:t>
                      </a:r>
                      <a:endParaRPr lang="en-GB" sz="1500" b="0" i="0" u="none" strike="noStrike" dirty="0">
                        <a:effectLst/>
                        <a:latin typeface="Arial" panose="020B0604020202020204" pitchFamily="34" charset="0"/>
                        <a:cs typeface="Arial" panose="020B0604020202020204" pitchFamily="34" charset="0"/>
                      </a:endParaRPr>
                    </a:p>
                  </a:txBody>
                  <a:tcPr marL="100279" marR="100279" marT="139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3461834580"/>
                  </a:ext>
                </a:extLst>
              </a:tr>
              <a:tr h="648286">
                <a:tc>
                  <a:txBody>
                    <a:bodyPr/>
                    <a:lstStyle/>
                    <a:p>
                      <a:pPr algn="l" fontAlgn="t">
                        <a:lnSpc>
                          <a:spcPct val="107000"/>
                        </a:lnSpc>
                        <a:spcBef>
                          <a:spcPts val="0"/>
                        </a:spcBef>
                        <a:spcAft>
                          <a:spcPts val="800"/>
                        </a:spcAft>
                      </a:pPr>
                      <a:r>
                        <a:rPr lang="en-GB" sz="15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Confidentially (and limits to this) </a:t>
                      </a:r>
                      <a:endParaRPr lang="en-GB" sz="2600" b="0" i="0" u="none" strike="noStrike" dirty="0">
                        <a:effectLst/>
                        <a:latin typeface="Arial" panose="020B0604020202020204" pitchFamily="34" charset="0"/>
                        <a:cs typeface="Arial" panose="020B0604020202020204" pitchFamily="34" charset="0"/>
                      </a:endParaRPr>
                    </a:p>
                  </a:txBody>
                  <a:tcPr marL="100279" marR="100279" marT="139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347472" indent="-347472" algn="l" fontAlgn="t">
                        <a:lnSpc>
                          <a:spcPct val="107000"/>
                        </a:lnSpc>
                        <a:spcBef>
                          <a:spcPts val="0"/>
                        </a:spcBef>
                        <a:spcAft>
                          <a:spcPts val="800"/>
                        </a:spcAft>
                        <a:buClrTx/>
                        <a:buSzPts val="1000"/>
                        <a:buFont typeface="Symbol" panose="05050102010706020507" pitchFamily="18" charset="2"/>
                        <a:buChar char="·"/>
                      </a:pPr>
                      <a:r>
                        <a:rPr lang="en-GB" sz="15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Legal and ethical boundaries around confidentiality vs moral boundaries. </a:t>
                      </a:r>
                      <a:endParaRPr lang="en-GB" sz="1500" b="0" i="0" u="none" strike="noStrike" dirty="0">
                        <a:effectLst/>
                        <a:latin typeface="Arial" panose="020B0604020202020204" pitchFamily="34" charset="0"/>
                        <a:cs typeface="Arial" panose="020B0604020202020204" pitchFamily="34" charset="0"/>
                      </a:endParaRPr>
                    </a:p>
                  </a:txBody>
                  <a:tcPr marL="100279" marR="100279" marT="139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2941359093"/>
                  </a:ext>
                </a:extLst>
              </a:tr>
              <a:tr h="648286">
                <a:tc>
                  <a:txBody>
                    <a:bodyPr/>
                    <a:lstStyle/>
                    <a:p>
                      <a:pPr algn="l" fontAlgn="t">
                        <a:lnSpc>
                          <a:spcPct val="107000"/>
                        </a:lnSpc>
                        <a:spcBef>
                          <a:spcPts val="0"/>
                        </a:spcBef>
                        <a:spcAft>
                          <a:spcPts val="800"/>
                        </a:spcAft>
                      </a:pPr>
                      <a:r>
                        <a:rPr lang="en-GB" sz="1500" b="0" i="0" u="none" strike="noStrike">
                          <a:solidFill>
                            <a:srgbClr val="000000"/>
                          </a:solidFill>
                          <a:effectLst/>
                          <a:latin typeface="Arial" panose="020B0604020202020204" pitchFamily="34" charset="0"/>
                          <a:ea typeface="Calibri" panose="020F0502020204030204" pitchFamily="34" charset="0"/>
                          <a:cs typeface="Arial" panose="020B0604020202020204" pitchFamily="34" charset="0"/>
                        </a:rPr>
                        <a:t>Non-judgemental positive regard</a:t>
                      </a:r>
                      <a:endParaRPr lang="en-GB" sz="2600" b="0" i="0" u="none" strike="noStrike">
                        <a:effectLst/>
                        <a:latin typeface="Arial" panose="020B0604020202020204" pitchFamily="34" charset="0"/>
                        <a:cs typeface="Arial" panose="020B0604020202020204" pitchFamily="34" charset="0"/>
                      </a:endParaRPr>
                    </a:p>
                  </a:txBody>
                  <a:tcPr marL="100279" marR="100279" marT="139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347472" indent="-347472" algn="l" fontAlgn="t">
                        <a:lnSpc>
                          <a:spcPct val="107000"/>
                        </a:lnSpc>
                        <a:spcBef>
                          <a:spcPts val="0"/>
                        </a:spcBef>
                        <a:spcAft>
                          <a:spcPts val="800"/>
                        </a:spcAft>
                        <a:buClrTx/>
                        <a:buSzPts val="1000"/>
                        <a:buFont typeface="Symbol" panose="05050102010706020507" pitchFamily="18" charset="2"/>
                        <a:buChar char="·"/>
                      </a:pPr>
                      <a:r>
                        <a:rPr lang="en-GB" sz="1500" b="0" i="0" u="none" strike="noStrike">
                          <a:solidFill>
                            <a:srgbClr val="000000"/>
                          </a:solidFill>
                          <a:effectLst/>
                          <a:latin typeface="Arial" panose="020B0604020202020204" pitchFamily="34" charset="0"/>
                          <a:ea typeface="Calibri" panose="020F0502020204030204" pitchFamily="34" charset="0"/>
                          <a:cs typeface="Arial" panose="020B0604020202020204" pitchFamily="34" charset="0"/>
                        </a:rPr>
                        <a:t>Approach people we work with in a different way to how we may approach our friend, partner, or child</a:t>
                      </a:r>
                      <a:endParaRPr lang="en-GB" sz="1500" b="0" i="0" u="none" strike="noStrike">
                        <a:effectLst/>
                        <a:latin typeface="Arial" panose="020B0604020202020204" pitchFamily="34" charset="0"/>
                        <a:cs typeface="Arial" panose="020B0604020202020204" pitchFamily="34" charset="0"/>
                      </a:endParaRPr>
                    </a:p>
                  </a:txBody>
                  <a:tcPr marL="100279" marR="100279" marT="139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665357077"/>
                  </a:ext>
                </a:extLst>
              </a:tr>
              <a:tr h="648286">
                <a:tc>
                  <a:txBody>
                    <a:bodyPr/>
                    <a:lstStyle/>
                    <a:p>
                      <a:pPr algn="l" fontAlgn="t">
                        <a:lnSpc>
                          <a:spcPct val="107000"/>
                        </a:lnSpc>
                        <a:spcBef>
                          <a:spcPts val="0"/>
                        </a:spcBef>
                        <a:spcAft>
                          <a:spcPts val="800"/>
                        </a:spcAft>
                      </a:pPr>
                      <a:r>
                        <a:rPr lang="en-GB" sz="15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Boundaries relating to professionals’ self-disclosure</a:t>
                      </a:r>
                      <a:endParaRPr lang="en-GB" sz="2600" b="0" i="0" u="none" strike="noStrike" dirty="0">
                        <a:effectLst/>
                        <a:latin typeface="Arial" panose="020B0604020202020204" pitchFamily="34" charset="0"/>
                        <a:cs typeface="Arial" panose="020B0604020202020204" pitchFamily="34" charset="0"/>
                      </a:endParaRPr>
                    </a:p>
                  </a:txBody>
                  <a:tcPr marL="100279" marR="100279" marT="139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347472" indent="-347472" algn="l" fontAlgn="t">
                        <a:lnSpc>
                          <a:spcPct val="107000"/>
                        </a:lnSpc>
                        <a:spcBef>
                          <a:spcPts val="0"/>
                        </a:spcBef>
                        <a:spcAft>
                          <a:spcPts val="0"/>
                        </a:spcAft>
                        <a:buClrTx/>
                        <a:buSzPts val="1000"/>
                        <a:buFont typeface="Symbol" panose="05050102010706020507" pitchFamily="18" charset="2"/>
                        <a:buChar char="·"/>
                      </a:pPr>
                      <a:r>
                        <a:rPr lang="en-GB" sz="15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Relationship is not a mutual two-way relationship</a:t>
                      </a:r>
                      <a:endParaRPr lang="en-GB" sz="1500" b="0" i="0" u="none" strike="noStrike" dirty="0">
                        <a:solidFill>
                          <a:schemeClr val="tx1"/>
                        </a:solidFill>
                        <a:effectLst/>
                        <a:latin typeface="Arial" panose="020B0604020202020204" pitchFamily="34" charset="0"/>
                        <a:ea typeface="+mn-ea"/>
                        <a:cs typeface="Arial" panose="020B0604020202020204" pitchFamily="34" charset="0"/>
                      </a:endParaRPr>
                    </a:p>
                    <a:p>
                      <a:pPr marL="347472" indent="-347472" algn="l" fontAlgn="t">
                        <a:lnSpc>
                          <a:spcPct val="107000"/>
                        </a:lnSpc>
                        <a:spcBef>
                          <a:spcPts val="0"/>
                        </a:spcBef>
                        <a:spcAft>
                          <a:spcPts val="0"/>
                        </a:spcAft>
                        <a:buClrTx/>
                        <a:buSzPts val="1000"/>
                        <a:buFont typeface="Symbol" panose="05050102010706020507" pitchFamily="18" charset="2"/>
                        <a:buChar char="·"/>
                      </a:pPr>
                      <a:r>
                        <a:rPr lang="en-GB" sz="15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Strategic self-disclosure may be a feature, but carefully considered </a:t>
                      </a:r>
                      <a:endParaRPr lang="en-GB" sz="2600" b="0" i="0" u="none" strike="noStrike" dirty="0">
                        <a:effectLst/>
                        <a:latin typeface="Arial" panose="020B0604020202020204" pitchFamily="34" charset="0"/>
                        <a:cs typeface="Arial" panose="020B0604020202020204" pitchFamily="34" charset="0"/>
                      </a:endParaRPr>
                    </a:p>
                  </a:txBody>
                  <a:tcPr marL="100279" marR="100279" marT="139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2933473801"/>
                  </a:ext>
                </a:extLst>
              </a:tr>
              <a:tr h="648286">
                <a:tc>
                  <a:txBody>
                    <a:bodyPr/>
                    <a:lstStyle/>
                    <a:p>
                      <a:pPr algn="l" fontAlgn="t">
                        <a:lnSpc>
                          <a:spcPct val="107000"/>
                        </a:lnSpc>
                        <a:spcBef>
                          <a:spcPts val="0"/>
                        </a:spcBef>
                        <a:spcAft>
                          <a:spcPts val="800"/>
                        </a:spcAft>
                      </a:pPr>
                      <a:r>
                        <a:rPr lang="en-GB" sz="15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absence of dual relationships</a:t>
                      </a:r>
                      <a:endParaRPr lang="en-GB" sz="2600" b="0" i="0" u="none" strike="noStrike" dirty="0">
                        <a:effectLst/>
                        <a:latin typeface="Arial" panose="020B0604020202020204" pitchFamily="34" charset="0"/>
                        <a:cs typeface="Arial" panose="020B0604020202020204" pitchFamily="34" charset="0"/>
                      </a:endParaRPr>
                    </a:p>
                  </a:txBody>
                  <a:tcPr marL="100279" marR="100279" marT="139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347472" indent="-347472" algn="l" fontAlgn="t">
                        <a:lnSpc>
                          <a:spcPct val="107000"/>
                        </a:lnSpc>
                        <a:spcBef>
                          <a:spcPts val="0"/>
                        </a:spcBef>
                        <a:spcAft>
                          <a:spcPts val="0"/>
                        </a:spcAft>
                        <a:buClrTx/>
                        <a:buSzPts val="1000"/>
                        <a:buFont typeface="Symbol" panose="05050102010706020507" pitchFamily="18" charset="2"/>
                        <a:buChar char="·"/>
                      </a:pPr>
                      <a:r>
                        <a:rPr lang="en-GB" sz="15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Socialising, dating, gifts etc.</a:t>
                      </a:r>
                      <a:endParaRPr lang="en-GB" sz="1500" b="0" i="0" u="none" strike="noStrike" dirty="0">
                        <a:solidFill>
                          <a:schemeClr val="tx1"/>
                        </a:solidFill>
                        <a:effectLst/>
                        <a:latin typeface="Arial" panose="020B0604020202020204" pitchFamily="34" charset="0"/>
                        <a:ea typeface="+mn-ea"/>
                        <a:cs typeface="Arial" panose="020B0604020202020204" pitchFamily="34" charset="0"/>
                      </a:endParaRPr>
                    </a:p>
                    <a:p>
                      <a:pPr marL="347472" indent="-347472" algn="l" fontAlgn="t">
                        <a:lnSpc>
                          <a:spcPct val="107000"/>
                        </a:lnSpc>
                        <a:spcBef>
                          <a:spcPts val="0"/>
                        </a:spcBef>
                        <a:spcAft>
                          <a:spcPts val="0"/>
                        </a:spcAft>
                        <a:buClrTx/>
                        <a:buSzPts val="1000"/>
                        <a:buFont typeface="Symbol" panose="05050102010706020507" pitchFamily="18" charset="2"/>
                        <a:buChar char="·"/>
                      </a:pPr>
                      <a:r>
                        <a:rPr lang="en-GB" sz="15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What do we do when we see children / families and we’re ‘off duty’?</a:t>
                      </a:r>
                      <a:endParaRPr lang="en-GB" sz="2600" b="0" i="0" u="none" strike="noStrike" dirty="0">
                        <a:effectLst/>
                        <a:latin typeface="Arial" panose="020B0604020202020204" pitchFamily="34" charset="0"/>
                        <a:cs typeface="Arial" panose="020B0604020202020204" pitchFamily="34" charset="0"/>
                      </a:endParaRPr>
                    </a:p>
                  </a:txBody>
                  <a:tcPr marL="100279" marR="100279" marT="139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3330143113"/>
                  </a:ext>
                </a:extLst>
              </a:tr>
              <a:tr h="963458">
                <a:tc>
                  <a:txBody>
                    <a:bodyPr/>
                    <a:lstStyle/>
                    <a:p>
                      <a:pPr algn="l" fontAlgn="t">
                        <a:lnSpc>
                          <a:spcPct val="107000"/>
                        </a:lnSpc>
                        <a:spcBef>
                          <a:spcPts val="0"/>
                        </a:spcBef>
                        <a:spcAft>
                          <a:spcPts val="800"/>
                        </a:spcAft>
                      </a:pPr>
                      <a:r>
                        <a:rPr lang="en-GB" sz="1500" b="0" i="0" u="none" strike="noStrike">
                          <a:solidFill>
                            <a:srgbClr val="000000"/>
                          </a:solidFill>
                          <a:effectLst/>
                          <a:latin typeface="Arial" panose="020B0604020202020204" pitchFamily="34" charset="0"/>
                          <a:ea typeface="Calibri" panose="020F0502020204030204" pitchFamily="34" charset="0"/>
                          <a:cs typeface="Arial" panose="020B0604020202020204" pitchFamily="34" charset="0"/>
                        </a:rPr>
                        <a:t>Power imbalance</a:t>
                      </a:r>
                      <a:endParaRPr lang="en-GB" sz="2600" b="0" i="0" u="none" strike="noStrike">
                        <a:effectLst/>
                        <a:latin typeface="Arial" panose="020B0604020202020204" pitchFamily="34" charset="0"/>
                        <a:cs typeface="Arial" panose="020B0604020202020204" pitchFamily="34" charset="0"/>
                      </a:endParaRPr>
                    </a:p>
                  </a:txBody>
                  <a:tcPr marL="100279" marR="100279" marT="139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347472" indent="-347472" algn="l" fontAlgn="t">
                        <a:lnSpc>
                          <a:spcPct val="107000"/>
                        </a:lnSpc>
                        <a:spcBef>
                          <a:spcPts val="0"/>
                        </a:spcBef>
                        <a:spcAft>
                          <a:spcPts val="800"/>
                        </a:spcAft>
                        <a:buClrTx/>
                        <a:buSzPts val="1000"/>
                        <a:buFont typeface="Symbol" panose="05050102010706020507" pitchFamily="18" charset="2"/>
                        <a:buChar char="·"/>
                      </a:pPr>
                      <a:r>
                        <a:rPr lang="en-GB" sz="15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Inherent within ALL relationships between providers and recipient of care – no matter how ‘on their level’ you may perceive yourself to be!</a:t>
                      </a:r>
                      <a:endParaRPr lang="en-GB" sz="1500" b="0" i="0" u="none" strike="noStrike" dirty="0">
                        <a:effectLst/>
                        <a:latin typeface="Arial" panose="020B0604020202020204" pitchFamily="34" charset="0"/>
                        <a:cs typeface="Arial" panose="020B0604020202020204" pitchFamily="34" charset="0"/>
                      </a:endParaRPr>
                    </a:p>
                  </a:txBody>
                  <a:tcPr marL="100279" marR="100279" marT="139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799949806"/>
                  </a:ext>
                </a:extLst>
              </a:tr>
            </a:tbl>
          </a:graphicData>
        </a:graphic>
      </p:graphicFrame>
      <p:sp>
        <p:nvSpPr>
          <p:cNvPr id="14" name="TextBox 13">
            <a:extLst>
              <a:ext uri="{FF2B5EF4-FFF2-40B4-BE49-F238E27FC236}">
                <a16:creationId xmlns:a16="http://schemas.microsoft.com/office/drawing/2014/main" id="{8AD526B4-6919-4D12-8487-BF32AD3AE34E}"/>
              </a:ext>
            </a:extLst>
          </p:cNvPr>
          <p:cNvSpPr txBox="1"/>
          <p:nvPr/>
        </p:nvSpPr>
        <p:spPr>
          <a:xfrm>
            <a:off x="2438400" y="498062"/>
            <a:ext cx="8163339" cy="461665"/>
          </a:xfrm>
          <a:prstGeom prst="rect">
            <a:avLst/>
          </a:prstGeom>
          <a:noFill/>
        </p:spPr>
        <p:txBody>
          <a:bodyPr wrap="square">
            <a:spAutoFit/>
          </a:bodyPr>
          <a:lstStyle/>
          <a:p>
            <a:pPr algn="ctr"/>
            <a:r>
              <a:rPr lang="en-US" sz="2400" b="1" kern="1200" dirty="0">
                <a:solidFill>
                  <a:srgbClr val="002060"/>
                </a:solidFill>
                <a:effectLst/>
                <a:latin typeface="Arial" panose="020B0604020202020204" pitchFamily="34" charset="0"/>
                <a:ea typeface="+mj-ea"/>
                <a:cs typeface="Arial" panose="020B0604020202020204" pitchFamily="34" charset="0"/>
              </a:rPr>
              <a:t>PROFESSIONAL VS OTHER RELATIONSHIPS </a:t>
            </a:r>
            <a:r>
              <a:rPr lang="en-US" sz="2000" b="1" kern="1200" dirty="0">
                <a:solidFill>
                  <a:srgbClr val="002060"/>
                </a:solidFill>
                <a:effectLst/>
                <a:latin typeface="Arial" panose="020B0604020202020204" pitchFamily="34" charset="0"/>
                <a:ea typeface="+mj-ea"/>
                <a:cs typeface="Arial" panose="020B0604020202020204" pitchFamily="34" charset="0"/>
              </a:rPr>
              <a:t>Cont. </a:t>
            </a: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8694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E0DF999-AA8D-49DC-8AC6-40496AC2932B}"/>
              </a:ext>
            </a:extLst>
          </p:cNvPr>
          <p:cNvSpPr>
            <a:spLocks noGrp="1"/>
          </p:cNvSpPr>
          <p:nvPr>
            <p:ph type="title"/>
          </p:nvPr>
        </p:nvSpPr>
        <p:spPr>
          <a:xfrm>
            <a:off x="838200" y="365125"/>
            <a:ext cx="10515600" cy="1325563"/>
          </a:xfrm>
        </p:spPr>
        <p:txBody>
          <a:bodyPr>
            <a:normAutofit/>
          </a:bodyPr>
          <a:lstStyle/>
          <a:p>
            <a:r>
              <a:rPr lang="en-GB" sz="3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BOUNDARIES</a:t>
            </a:r>
            <a:br>
              <a:rPr lang="en-GB" sz="4200" dirty="0">
                <a:effectLst/>
                <a:latin typeface="Calibri" panose="020F0502020204030204" pitchFamily="34" charset="0"/>
                <a:ea typeface="Calibri" panose="020F0502020204030204" pitchFamily="34" charset="0"/>
                <a:cs typeface="Times New Roman" panose="02020603050405020304" pitchFamily="18" charset="0"/>
              </a:rPr>
            </a:br>
            <a:endParaRPr lang="en-GB" sz="4200" dirty="0"/>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1D3F19DB-AB2A-4CFF-9D53-563E6ED76995}"/>
              </a:ext>
            </a:extLst>
          </p:cNvPr>
          <p:cNvSpPr>
            <a:spLocks noGrp="1"/>
          </p:cNvSpPr>
          <p:nvPr>
            <p:ph idx="1"/>
          </p:nvPr>
        </p:nvSpPr>
        <p:spPr>
          <a:xfrm>
            <a:off x="838200" y="1929383"/>
            <a:ext cx="10515600" cy="4421993"/>
          </a:xfrm>
        </p:spPr>
        <p:txBody>
          <a:bodyPr>
            <a:normAutofit/>
          </a:bodyPr>
          <a:lstStyle/>
          <a:p>
            <a:pPr lvl="0">
              <a:spcAft>
                <a:spcPts val="1000"/>
              </a:spcAft>
              <a:buFont typeface="Wingdings" panose="05000000000000000000" pitchFamily="2" charset="2"/>
              <a:buChar char="Ø"/>
              <a:tabLst>
                <a:tab pos="4572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Provide a framework for creating </a:t>
            </a:r>
            <a:r>
              <a:rPr lang="en-GB" sz="1700" u="sng" dirty="0">
                <a:effectLst/>
                <a:latin typeface="Arial" panose="020B0604020202020204" pitchFamily="34" charset="0"/>
                <a:ea typeface="Calibri" panose="020F0502020204030204" pitchFamily="34" charset="0"/>
                <a:cs typeface="Arial" panose="020B0604020202020204" pitchFamily="34" charset="0"/>
              </a:rPr>
              <a:t>safe and healthy </a:t>
            </a:r>
            <a:r>
              <a:rPr lang="en-GB" sz="1700" dirty="0">
                <a:effectLst/>
                <a:latin typeface="Arial" panose="020B0604020202020204" pitchFamily="34" charset="0"/>
                <a:ea typeface="Calibri" panose="020F0502020204030204" pitchFamily="34" charset="0"/>
                <a:cs typeface="Arial" panose="020B0604020202020204" pitchFamily="34" charset="0"/>
              </a:rPr>
              <a:t>relationships between professionals and clients.</a:t>
            </a:r>
          </a:p>
          <a:p>
            <a:pPr lvl="0">
              <a:spcAft>
                <a:spcPts val="1000"/>
              </a:spcAft>
              <a:buFont typeface="Wingdings" panose="05000000000000000000" pitchFamily="2" charset="2"/>
              <a:buChar char="Ø"/>
              <a:tabLst>
                <a:tab pos="4572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Protection from potential harm and exploitation - physical and emotional limits benefit both clients and practitioners. </a:t>
            </a:r>
          </a:p>
          <a:p>
            <a:pPr lvl="0">
              <a:spcAft>
                <a:spcPts val="1000"/>
              </a:spcAft>
              <a:buFont typeface="Wingdings" panose="05000000000000000000" pitchFamily="2" charset="2"/>
              <a:buChar char="Ø"/>
              <a:tabLst>
                <a:tab pos="4572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Help to keep the relationship safe and </a:t>
            </a:r>
            <a:r>
              <a:rPr lang="en-GB" sz="1700" u="sng" dirty="0">
                <a:effectLst/>
                <a:latin typeface="Arial" panose="020B0604020202020204" pitchFamily="34" charset="0"/>
                <a:ea typeface="Calibri" panose="020F0502020204030204" pitchFamily="34" charset="0"/>
                <a:cs typeface="Arial" panose="020B0604020202020204" pitchFamily="34" charset="0"/>
              </a:rPr>
              <a:t>focused upon the needs of the client</a:t>
            </a:r>
            <a:r>
              <a:rPr lang="en-GB" sz="1700" dirty="0">
                <a:effectLst/>
                <a:latin typeface="Arial" panose="020B0604020202020204" pitchFamily="34" charset="0"/>
                <a:ea typeface="Calibri" panose="020F0502020204030204" pitchFamily="34" charset="0"/>
                <a:cs typeface="Arial" panose="020B0604020202020204" pitchFamily="34" charset="0"/>
              </a:rPr>
              <a:t>. </a:t>
            </a:r>
          </a:p>
          <a:p>
            <a:pPr lvl="0">
              <a:spcAft>
                <a:spcPts val="1000"/>
              </a:spcAft>
              <a:buFont typeface="Wingdings" panose="05000000000000000000" pitchFamily="2" charset="2"/>
              <a:buChar char="Ø"/>
              <a:tabLst>
                <a:tab pos="4572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The reality of the work we do is that boundaries sometimes inevitably get crossed. It is not always practical to challenge every single instance of this, so we tend to do on-going dynamic risk assessments in situations and intervene where necessary. </a:t>
            </a:r>
          </a:p>
          <a:p>
            <a:pPr lvl="0">
              <a:spcAft>
                <a:spcPts val="1000"/>
              </a:spcAft>
              <a:buFont typeface="Wingdings" panose="05000000000000000000" pitchFamily="2" charset="2"/>
              <a:buChar char="Ø"/>
              <a:tabLst>
                <a:tab pos="4572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Boundary crossings can become part of a pattern / build up of behaviour between practitioners and clients, which over time can lead to serious breaches. </a:t>
            </a:r>
          </a:p>
          <a:p>
            <a:pPr lvl="0">
              <a:spcAft>
                <a:spcPts val="1000"/>
              </a:spcAft>
              <a:buFont typeface="Wingdings" panose="05000000000000000000" pitchFamily="2" charset="2"/>
              <a:buChar char="Ø"/>
              <a:tabLst>
                <a:tab pos="4572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Our jobs, individually, and collectively is to spot these violations and take appropriate action.</a:t>
            </a:r>
          </a:p>
          <a:p>
            <a:endParaRPr lang="en-GB" sz="1700" dirty="0"/>
          </a:p>
        </p:txBody>
      </p:sp>
      <p:sp>
        <p:nvSpPr>
          <p:cNvPr id="2" name="Footer Placeholder 1">
            <a:extLst>
              <a:ext uri="{FF2B5EF4-FFF2-40B4-BE49-F238E27FC236}">
                <a16:creationId xmlns:a16="http://schemas.microsoft.com/office/drawing/2014/main" id="{E8CB13A0-5E82-4D77-AD3E-674AD8E52B7D}"/>
              </a:ext>
            </a:extLst>
          </p:cNvPr>
          <p:cNvSpPr>
            <a:spLocks noGrp="1"/>
          </p:cNvSpPr>
          <p:nvPr>
            <p:ph type="ftr" sz="quarter" idx="11"/>
          </p:nvPr>
        </p:nvSpPr>
        <p:spPr>
          <a:xfrm>
            <a:off x="4038600" y="6356350"/>
            <a:ext cx="4114800" cy="365125"/>
          </a:xfrm>
        </p:spPr>
        <p:txBody>
          <a:bodyPr>
            <a:normAutofit/>
          </a:bodyPr>
          <a:lstStyle/>
          <a:p>
            <a:pPr>
              <a:spcAft>
                <a:spcPts val="600"/>
              </a:spcAft>
            </a:pPr>
            <a:r>
              <a:rPr lang="en-GB"/>
              <a:t>County Lines Pathfinder, Suffolk Youth Justice Service</a:t>
            </a:r>
          </a:p>
        </p:txBody>
      </p:sp>
      <p:sp>
        <p:nvSpPr>
          <p:cNvPr id="3" name="Slide Number Placeholder 2">
            <a:extLst>
              <a:ext uri="{FF2B5EF4-FFF2-40B4-BE49-F238E27FC236}">
                <a16:creationId xmlns:a16="http://schemas.microsoft.com/office/drawing/2014/main" id="{18DEB284-2A2C-4AA6-98F8-B9463279DF13}"/>
              </a:ext>
            </a:extLst>
          </p:cNvPr>
          <p:cNvSpPr>
            <a:spLocks noGrp="1"/>
          </p:cNvSpPr>
          <p:nvPr>
            <p:ph type="sldNum" sz="quarter" idx="12"/>
          </p:nvPr>
        </p:nvSpPr>
        <p:spPr>
          <a:xfrm>
            <a:off x="8610600" y="6356350"/>
            <a:ext cx="2743200" cy="365125"/>
          </a:xfrm>
        </p:spPr>
        <p:txBody>
          <a:bodyPr>
            <a:normAutofit/>
          </a:bodyPr>
          <a:lstStyle/>
          <a:p>
            <a:pPr>
              <a:spcAft>
                <a:spcPts val="600"/>
              </a:spcAft>
            </a:pPr>
            <a:fld id="{58400841-658E-4F7B-AC61-BF593FEF122C}" type="slidenum">
              <a:rPr lang="en-GB" smtClean="0"/>
              <a:pPr>
                <a:spcAft>
                  <a:spcPts val="600"/>
                </a:spcAft>
              </a:pPr>
              <a:t>6</a:t>
            </a:fld>
            <a:endParaRPr lang="en-GB"/>
          </a:p>
        </p:txBody>
      </p:sp>
    </p:spTree>
    <p:extLst>
      <p:ext uri="{BB962C8B-B14F-4D97-AF65-F5344CB8AC3E}">
        <p14:creationId xmlns:p14="http://schemas.microsoft.com/office/powerpoint/2010/main" val="2754162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C80812-3B94-4897-8C95-B2BF40495821}"/>
              </a:ext>
            </a:extLst>
          </p:cNvPr>
          <p:cNvSpPr>
            <a:spLocks noGrp="1"/>
          </p:cNvSpPr>
          <p:nvPr>
            <p:ph type="title"/>
          </p:nvPr>
        </p:nvSpPr>
        <p:spPr>
          <a:xfrm>
            <a:off x="838200" y="365125"/>
            <a:ext cx="10515600" cy="796163"/>
          </a:xfrm>
        </p:spPr>
        <p:txBody>
          <a:bodyPr>
            <a:normAutofit/>
          </a:bodyPr>
          <a:lstStyle/>
          <a:p>
            <a:r>
              <a:rPr lang="en-GB" sz="3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BOUNDARIES Cont.</a:t>
            </a:r>
            <a:endParaRPr lang="en-GB" sz="3600" dirty="0">
              <a:solidFill>
                <a:srgbClr val="002060"/>
              </a:solidFill>
            </a:endParaRPr>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197EDFB-8F3C-4225-BA9D-FD240D8C8D6C}"/>
              </a:ext>
            </a:extLst>
          </p:cNvPr>
          <p:cNvSpPr>
            <a:spLocks noGrp="1"/>
          </p:cNvSpPr>
          <p:nvPr>
            <p:ph idx="1"/>
          </p:nvPr>
        </p:nvSpPr>
        <p:spPr>
          <a:xfrm>
            <a:off x="838200" y="1929384"/>
            <a:ext cx="10515600" cy="4251960"/>
          </a:xfrm>
        </p:spPr>
        <p:txBody>
          <a:bodyPr>
            <a:normAutofit/>
          </a:bodyPr>
          <a:lstStyle/>
          <a:p>
            <a:pPr marL="0" lvl="0" indent="0">
              <a:spcAft>
                <a:spcPts val="1000"/>
              </a:spcAft>
              <a:buNone/>
              <a:tabLst>
                <a:tab pos="457200" algn="l"/>
              </a:tabLst>
            </a:pPr>
            <a:r>
              <a:rPr lang="en-GB" sz="2000" dirty="0">
                <a:effectLst/>
                <a:latin typeface="Arial" panose="020B0604020202020204" pitchFamily="34" charset="0"/>
                <a:ea typeface="Calibri" panose="020F0502020204030204" pitchFamily="34" charset="0"/>
                <a:cs typeface="Arial" panose="020B0604020202020204" pitchFamily="34" charset="0"/>
              </a:rPr>
              <a:t>Managing boundaries within working relationships is crucially important. </a:t>
            </a:r>
          </a:p>
          <a:p>
            <a:pPr lvl="1">
              <a:spcAft>
                <a:spcPts val="1000"/>
              </a:spcAft>
              <a:buFont typeface="Wingdings" panose="05000000000000000000" pitchFamily="2" charset="2"/>
              <a:buChar char="Ø"/>
              <a:tabLst>
                <a:tab pos="914400" algn="l"/>
              </a:tabLst>
            </a:pPr>
            <a:r>
              <a:rPr lang="en-GB" sz="2000" dirty="0">
                <a:effectLst/>
                <a:latin typeface="Arial" panose="020B0604020202020204" pitchFamily="34" charset="0"/>
                <a:ea typeface="Calibri" panose="020F0502020204030204" pitchFamily="34" charset="0"/>
                <a:cs typeface="Arial" panose="020B0604020202020204" pitchFamily="34" charset="0"/>
              </a:rPr>
              <a:t>Children / families damaged by violations. </a:t>
            </a:r>
          </a:p>
          <a:p>
            <a:pPr lvl="1">
              <a:spcAft>
                <a:spcPts val="1000"/>
              </a:spcAft>
              <a:buFont typeface="Wingdings" panose="05000000000000000000" pitchFamily="2" charset="2"/>
              <a:buChar char="Ø"/>
              <a:tabLst>
                <a:tab pos="914400" algn="l"/>
              </a:tabLst>
            </a:pPr>
            <a:r>
              <a:rPr lang="en-GB" sz="2000" dirty="0">
                <a:effectLst/>
                <a:latin typeface="Arial" panose="020B0604020202020204" pitchFamily="34" charset="0"/>
                <a:ea typeface="Calibri" panose="020F0502020204030204" pitchFamily="34" charset="0"/>
                <a:cs typeface="Arial" panose="020B0604020202020204" pitchFamily="34" charset="0"/>
              </a:rPr>
              <a:t>Practitioners careers are ended. </a:t>
            </a:r>
          </a:p>
          <a:p>
            <a:pPr lvl="1">
              <a:spcAft>
                <a:spcPts val="1000"/>
              </a:spcAft>
              <a:buFont typeface="Wingdings" panose="05000000000000000000" pitchFamily="2" charset="2"/>
              <a:buChar char="Ø"/>
              <a:tabLst>
                <a:tab pos="914400" algn="l"/>
              </a:tabLst>
            </a:pPr>
            <a:r>
              <a:rPr lang="en-GB" sz="2000" dirty="0">
                <a:effectLst/>
                <a:latin typeface="Arial" panose="020B0604020202020204" pitchFamily="34" charset="0"/>
                <a:ea typeface="Calibri" panose="020F0502020204030204" pitchFamily="34" charset="0"/>
                <a:cs typeface="Arial" panose="020B0604020202020204" pitchFamily="34" charset="0"/>
              </a:rPr>
              <a:t>Families of practitioners and children alike can be left devastated. </a:t>
            </a:r>
          </a:p>
          <a:p>
            <a:pPr lvl="1">
              <a:spcAft>
                <a:spcPts val="1000"/>
              </a:spcAft>
              <a:buFont typeface="Wingdings" panose="05000000000000000000" pitchFamily="2" charset="2"/>
              <a:buChar char="Ø"/>
              <a:tabLst>
                <a:tab pos="914400" algn="l"/>
              </a:tabLst>
            </a:pPr>
            <a:r>
              <a:rPr lang="en-GB" sz="2000" dirty="0">
                <a:effectLst/>
                <a:latin typeface="Arial" panose="020B0604020202020204" pitchFamily="34" charset="0"/>
                <a:ea typeface="Calibri" panose="020F0502020204030204" pitchFamily="34" charset="0"/>
                <a:cs typeface="Arial" panose="020B0604020202020204" pitchFamily="34" charset="0"/>
              </a:rPr>
              <a:t>Colleagues of practitioners are affected. </a:t>
            </a:r>
          </a:p>
          <a:p>
            <a:pPr lvl="1">
              <a:spcAft>
                <a:spcPts val="1000"/>
              </a:spcAft>
              <a:buFont typeface="Wingdings" panose="05000000000000000000" pitchFamily="2" charset="2"/>
              <a:buChar char="Ø"/>
              <a:tabLst>
                <a:tab pos="914400" algn="l"/>
              </a:tabLst>
            </a:pPr>
            <a:r>
              <a:rPr lang="en-GB" sz="2000" dirty="0">
                <a:effectLst/>
                <a:latin typeface="Arial" panose="020B0604020202020204" pitchFamily="34" charset="0"/>
                <a:ea typeface="Calibri" panose="020F0502020204030204" pitchFamily="34" charset="0"/>
                <a:cs typeface="Arial" panose="020B0604020202020204" pitchFamily="34" charset="0"/>
              </a:rPr>
              <a:t>Reputation of services and organisations is damaged, which can also affect other children / clients and how willing they are to engage with services. </a:t>
            </a:r>
          </a:p>
          <a:p>
            <a:pPr lvl="1">
              <a:spcAft>
                <a:spcPts val="1000"/>
              </a:spcAft>
              <a:buFont typeface="Wingdings" panose="05000000000000000000" pitchFamily="2" charset="2"/>
              <a:buChar char="Ø"/>
              <a:tabLst>
                <a:tab pos="914400" algn="l"/>
              </a:tabLst>
            </a:pPr>
            <a:r>
              <a:rPr lang="en-GB" sz="2000" dirty="0">
                <a:effectLst/>
                <a:latin typeface="Arial" panose="020B0604020202020204" pitchFamily="34" charset="0"/>
                <a:ea typeface="Calibri" panose="020F0502020204030204" pitchFamily="34" charset="0"/>
                <a:cs typeface="Arial" panose="020B0604020202020204" pitchFamily="34" charset="0"/>
              </a:rPr>
              <a:t>Ethical, moral, professional, legal implications.  </a:t>
            </a:r>
          </a:p>
          <a:p>
            <a:endParaRPr lang="en-GB" sz="2200" dirty="0"/>
          </a:p>
        </p:txBody>
      </p:sp>
      <p:sp>
        <p:nvSpPr>
          <p:cNvPr id="4" name="Footer Placeholder 3">
            <a:extLst>
              <a:ext uri="{FF2B5EF4-FFF2-40B4-BE49-F238E27FC236}">
                <a16:creationId xmlns:a16="http://schemas.microsoft.com/office/drawing/2014/main" id="{E6EDE2A3-938D-4F73-A543-33B9A8E17781}"/>
              </a:ext>
            </a:extLst>
          </p:cNvPr>
          <p:cNvSpPr>
            <a:spLocks noGrp="1"/>
          </p:cNvSpPr>
          <p:nvPr>
            <p:ph type="ftr" sz="quarter" idx="11"/>
          </p:nvPr>
        </p:nvSpPr>
        <p:spPr>
          <a:xfrm>
            <a:off x="4038600" y="6356350"/>
            <a:ext cx="4114800" cy="365125"/>
          </a:xfrm>
        </p:spPr>
        <p:txBody>
          <a:bodyPr>
            <a:normAutofit/>
          </a:bodyPr>
          <a:lstStyle/>
          <a:p>
            <a:pPr>
              <a:spcAft>
                <a:spcPts val="600"/>
              </a:spcAft>
            </a:pPr>
            <a:r>
              <a:rPr lang="en-GB"/>
              <a:t>County Lines Pathfinder, Suffolk Youth Justice Service</a:t>
            </a:r>
          </a:p>
        </p:txBody>
      </p:sp>
      <p:sp>
        <p:nvSpPr>
          <p:cNvPr id="5" name="Slide Number Placeholder 4">
            <a:extLst>
              <a:ext uri="{FF2B5EF4-FFF2-40B4-BE49-F238E27FC236}">
                <a16:creationId xmlns:a16="http://schemas.microsoft.com/office/drawing/2014/main" id="{28C8EA9B-9B5C-43A5-9D55-2994CD259D5E}"/>
              </a:ext>
            </a:extLst>
          </p:cNvPr>
          <p:cNvSpPr>
            <a:spLocks noGrp="1"/>
          </p:cNvSpPr>
          <p:nvPr>
            <p:ph type="sldNum" sz="quarter" idx="12"/>
          </p:nvPr>
        </p:nvSpPr>
        <p:spPr>
          <a:xfrm>
            <a:off x="8610600" y="6356350"/>
            <a:ext cx="2743200" cy="365125"/>
          </a:xfrm>
        </p:spPr>
        <p:txBody>
          <a:bodyPr>
            <a:normAutofit/>
          </a:bodyPr>
          <a:lstStyle/>
          <a:p>
            <a:pPr>
              <a:spcAft>
                <a:spcPts val="600"/>
              </a:spcAft>
            </a:pPr>
            <a:fld id="{58400841-658E-4F7B-AC61-BF593FEF122C}" type="slidenum">
              <a:rPr lang="en-GB" smtClean="0"/>
              <a:pPr>
                <a:spcAft>
                  <a:spcPts val="600"/>
                </a:spcAft>
              </a:pPr>
              <a:t>7</a:t>
            </a:fld>
            <a:endParaRPr lang="en-GB"/>
          </a:p>
        </p:txBody>
      </p:sp>
    </p:spTree>
    <p:extLst>
      <p:ext uri="{BB962C8B-B14F-4D97-AF65-F5344CB8AC3E}">
        <p14:creationId xmlns:p14="http://schemas.microsoft.com/office/powerpoint/2010/main" val="1760295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05756-7325-4CC0-B360-072AC56787A5}"/>
              </a:ext>
            </a:extLst>
          </p:cNvPr>
          <p:cNvSpPr>
            <a:spLocks noGrp="1"/>
          </p:cNvSpPr>
          <p:nvPr>
            <p:ph type="title"/>
          </p:nvPr>
        </p:nvSpPr>
        <p:spPr>
          <a:xfrm>
            <a:off x="524741" y="620392"/>
            <a:ext cx="3808268" cy="5504688"/>
          </a:xfrm>
        </p:spPr>
        <p:txBody>
          <a:bodyPr>
            <a:normAutofit/>
          </a:bodyPr>
          <a:lstStyle/>
          <a:p>
            <a:r>
              <a:rPr lang="en-GB" sz="33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DIFFERENT PROFESSIONAL BOUNDARIES</a:t>
            </a:r>
            <a:br>
              <a:rPr lang="en-GB" sz="33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endParaRPr lang="en-GB" sz="3300" dirty="0">
              <a:solidFill>
                <a:srgbClr val="002060"/>
              </a:solidFill>
            </a:endParaRPr>
          </a:p>
        </p:txBody>
      </p:sp>
      <p:graphicFrame>
        <p:nvGraphicFramePr>
          <p:cNvPr id="7" name="Content Placeholder 2">
            <a:extLst>
              <a:ext uri="{FF2B5EF4-FFF2-40B4-BE49-F238E27FC236}">
                <a16:creationId xmlns:a16="http://schemas.microsoft.com/office/drawing/2014/main" id="{FE844D4A-7C62-445A-BEA5-BDA3190E26BD}"/>
              </a:ext>
            </a:extLst>
          </p:cNvPr>
          <p:cNvGraphicFramePr>
            <a:graphicFrameLocks noGrp="1"/>
          </p:cNvGraphicFramePr>
          <p:nvPr>
            <p:ph idx="1"/>
            <p:extLst>
              <p:ext uri="{D42A27DB-BD31-4B8C-83A1-F6EECF244321}">
                <p14:modId xmlns:p14="http://schemas.microsoft.com/office/powerpoint/2010/main" val="278448136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E387C05F-C832-44E7-8CFD-675163DA670B}"/>
              </a:ext>
            </a:extLst>
          </p:cNvPr>
          <p:cNvSpPr>
            <a:spLocks noGrp="1"/>
          </p:cNvSpPr>
          <p:nvPr>
            <p:ph type="ftr" sz="quarter" idx="11"/>
          </p:nvPr>
        </p:nvSpPr>
        <p:spPr/>
        <p:txBody>
          <a:bodyPr>
            <a:normAutofit/>
          </a:bodyPr>
          <a:lstStyle/>
          <a:p>
            <a:pPr>
              <a:spcAft>
                <a:spcPts val="600"/>
              </a:spcAft>
            </a:pPr>
            <a:r>
              <a:rPr lang="en-GB"/>
              <a:t>County Lines Pathfinder, Suffolk Youth Justice Service</a:t>
            </a:r>
          </a:p>
        </p:txBody>
      </p:sp>
      <p:sp>
        <p:nvSpPr>
          <p:cNvPr id="5" name="Slide Number Placeholder 4">
            <a:extLst>
              <a:ext uri="{FF2B5EF4-FFF2-40B4-BE49-F238E27FC236}">
                <a16:creationId xmlns:a16="http://schemas.microsoft.com/office/drawing/2014/main" id="{927C36E6-2A2E-4512-8E33-BDCE62DB0310}"/>
              </a:ext>
            </a:extLst>
          </p:cNvPr>
          <p:cNvSpPr>
            <a:spLocks noGrp="1"/>
          </p:cNvSpPr>
          <p:nvPr>
            <p:ph type="sldNum" sz="quarter" idx="12"/>
          </p:nvPr>
        </p:nvSpPr>
        <p:spPr/>
        <p:txBody>
          <a:bodyPr>
            <a:normAutofit/>
          </a:bodyPr>
          <a:lstStyle/>
          <a:p>
            <a:pPr>
              <a:spcAft>
                <a:spcPts val="600"/>
              </a:spcAft>
            </a:pPr>
            <a:fld id="{58400841-658E-4F7B-AC61-BF593FEF122C}" type="slidenum">
              <a:rPr lang="en-GB" smtClean="0"/>
              <a:pPr>
                <a:spcAft>
                  <a:spcPts val="600"/>
                </a:spcAft>
              </a:pPr>
              <a:t>8</a:t>
            </a:fld>
            <a:endParaRPr lang="en-GB"/>
          </a:p>
        </p:txBody>
      </p:sp>
    </p:spTree>
    <p:extLst>
      <p:ext uri="{BB962C8B-B14F-4D97-AF65-F5344CB8AC3E}">
        <p14:creationId xmlns:p14="http://schemas.microsoft.com/office/powerpoint/2010/main" val="754805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C3A8F2D-68B8-43A7-A743-77B8AA7F190A}"/>
              </a:ext>
            </a:extLst>
          </p:cNvPr>
          <p:cNvSpPr>
            <a:spLocks noGrp="1"/>
          </p:cNvSpPr>
          <p:nvPr>
            <p:ph type="title"/>
          </p:nvPr>
        </p:nvSpPr>
        <p:spPr>
          <a:xfrm>
            <a:off x="524741" y="620392"/>
            <a:ext cx="3808268" cy="5504688"/>
          </a:xfrm>
        </p:spPr>
        <p:txBody>
          <a:bodyPr>
            <a:normAutofit/>
          </a:bodyPr>
          <a:lstStyle/>
          <a:p>
            <a:r>
              <a:rPr lang="en-GB" sz="33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DIFFERENT PROFESSIONAL BOUNDARIES</a:t>
            </a:r>
            <a:br>
              <a:rPr lang="en-GB" sz="33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r>
              <a:rPr lang="en-GB" sz="33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Cont. </a:t>
            </a:r>
            <a:endParaRPr lang="en-GB" sz="3300" dirty="0">
              <a:solidFill>
                <a:srgbClr val="002060"/>
              </a:solidFill>
            </a:endParaRPr>
          </a:p>
        </p:txBody>
      </p:sp>
      <p:graphicFrame>
        <p:nvGraphicFramePr>
          <p:cNvPr id="8" name="Content Placeholder 2">
            <a:extLst>
              <a:ext uri="{FF2B5EF4-FFF2-40B4-BE49-F238E27FC236}">
                <a16:creationId xmlns:a16="http://schemas.microsoft.com/office/drawing/2014/main" id="{578A2523-D18C-4C5D-91F1-37421432C58E}"/>
              </a:ext>
            </a:extLst>
          </p:cNvPr>
          <p:cNvGraphicFramePr>
            <a:graphicFrameLocks noGrp="1"/>
          </p:cNvGraphicFramePr>
          <p:nvPr>
            <p:ph idx="1"/>
            <p:extLst>
              <p:ext uri="{D42A27DB-BD31-4B8C-83A1-F6EECF244321}">
                <p14:modId xmlns:p14="http://schemas.microsoft.com/office/powerpoint/2010/main" val="1888030664"/>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719DBA17-101C-4DCD-B9DC-73A35A2100FE}"/>
              </a:ext>
            </a:extLst>
          </p:cNvPr>
          <p:cNvSpPr>
            <a:spLocks noGrp="1"/>
          </p:cNvSpPr>
          <p:nvPr>
            <p:ph type="ftr" sz="quarter" idx="11"/>
          </p:nvPr>
        </p:nvSpPr>
        <p:spPr/>
        <p:txBody>
          <a:bodyPr>
            <a:normAutofit/>
          </a:bodyPr>
          <a:lstStyle/>
          <a:p>
            <a:pPr>
              <a:spcAft>
                <a:spcPts val="600"/>
              </a:spcAft>
            </a:pPr>
            <a:r>
              <a:rPr lang="en-GB"/>
              <a:t>County Lines Pathfinder, Suffolk Youth Justice Service</a:t>
            </a:r>
          </a:p>
        </p:txBody>
      </p:sp>
      <p:sp>
        <p:nvSpPr>
          <p:cNvPr id="5" name="Slide Number Placeholder 4">
            <a:extLst>
              <a:ext uri="{FF2B5EF4-FFF2-40B4-BE49-F238E27FC236}">
                <a16:creationId xmlns:a16="http://schemas.microsoft.com/office/drawing/2014/main" id="{2A19A3C4-774F-4BC6-B8F0-29FA80515BD6}"/>
              </a:ext>
            </a:extLst>
          </p:cNvPr>
          <p:cNvSpPr>
            <a:spLocks noGrp="1"/>
          </p:cNvSpPr>
          <p:nvPr>
            <p:ph type="sldNum" sz="quarter" idx="12"/>
          </p:nvPr>
        </p:nvSpPr>
        <p:spPr/>
        <p:txBody>
          <a:bodyPr>
            <a:normAutofit/>
          </a:bodyPr>
          <a:lstStyle/>
          <a:p>
            <a:pPr>
              <a:spcAft>
                <a:spcPts val="600"/>
              </a:spcAft>
            </a:pPr>
            <a:fld id="{58400841-658E-4F7B-AC61-BF593FEF122C}" type="slidenum">
              <a:rPr lang="en-GB" smtClean="0"/>
              <a:pPr>
                <a:spcAft>
                  <a:spcPts val="600"/>
                </a:spcAft>
              </a:pPr>
              <a:t>9</a:t>
            </a:fld>
            <a:endParaRPr lang="en-GB"/>
          </a:p>
        </p:txBody>
      </p:sp>
    </p:spTree>
    <p:extLst>
      <p:ext uri="{BB962C8B-B14F-4D97-AF65-F5344CB8AC3E}">
        <p14:creationId xmlns:p14="http://schemas.microsoft.com/office/powerpoint/2010/main" val="1543321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1525</TotalTime>
  <Words>6789</Words>
  <Application>Microsoft Office PowerPoint</Application>
  <PresentationFormat>Widescreen</PresentationFormat>
  <Paragraphs>448</Paragraphs>
  <Slides>41</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Arial</vt:lpstr>
      <vt:lpstr>Calibri</vt:lpstr>
      <vt:lpstr>Calibri Light</vt:lpstr>
      <vt:lpstr>Courier New</vt:lpstr>
      <vt:lpstr>Symbol</vt:lpstr>
      <vt:lpstr>Times New Roman</vt:lpstr>
      <vt:lpstr>Wingdings</vt:lpstr>
      <vt:lpstr>Wingdings 3</vt:lpstr>
      <vt:lpstr>Office Theme</vt:lpstr>
      <vt:lpstr>PowerPoint Presentation</vt:lpstr>
      <vt:lpstr>INTRODUCTION </vt:lpstr>
      <vt:lpstr>HOPES </vt:lpstr>
      <vt:lpstr>PROFESSIONAL VS OTHER RELATIONSHIPS</vt:lpstr>
      <vt:lpstr>PowerPoint Presentation</vt:lpstr>
      <vt:lpstr>BOUNDARIES </vt:lpstr>
      <vt:lpstr>BOUNDARIES Cont.</vt:lpstr>
      <vt:lpstr>DIFFERENT PROFESSIONAL BOUNDARIES </vt:lpstr>
      <vt:lpstr>DIFFERENT PROFESSIONAL BOUNDARIES Cont. </vt:lpstr>
      <vt:lpstr>DIFFERENT PROFESSIONAL BOUNDARIES Cont.</vt:lpstr>
      <vt:lpstr>CONTINUUM OF INAPPROPRIATE BEHAVIOURS </vt:lpstr>
      <vt:lpstr>PowerPoint Presentation</vt:lpstr>
      <vt:lpstr>RISK AND VULNERABILITY FACTORS</vt:lpstr>
      <vt:lpstr>PowerPoint Presentation</vt:lpstr>
      <vt:lpstr>FACTORS THAT ARE RELATED TO COHORTS THAT COULD MAKE MANAGING BOUNDARIES MORE CHALLENGING OR  PRESENT MORE DILEMMAS </vt:lpstr>
      <vt:lpstr>PRACTITIONER GUIDANCE: </vt:lpstr>
      <vt:lpstr>WHAT COULD YOU OR OTHERS START TO NOTICE WHEN THINGS START TO DRIFT?  </vt:lpstr>
      <vt:lpstr>CREATING SAFER RELATIONSHIPS  </vt:lpstr>
      <vt:lpstr>PowerPoint Presentation</vt:lpstr>
      <vt:lpstr>PowerPoint Presentation</vt:lpstr>
      <vt:lpstr>SCENARIOS: TEAM DISCUSSIONS  </vt:lpstr>
      <vt:lpstr>PowerPoint Presentation</vt:lpstr>
      <vt:lpstr>PowerPoint Presentation</vt:lpstr>
      <vt:lpstr>PowerPoint Presentation</vt:lpstr>
      <vt:lpstr>PowerPoint Presentation</vt:lpstr>
      <vt:lpstr>TIPS FOR WORKING SAFELY </vt:lpstr>
      <vt:lpstr>SCC Code of conduct</vt:lpstr>
      <vt:lpstr>Health and safety</vt:lpstr>
      <vt:lpstr>Standards and Whistleblowing </vt:lpstr>
      <vt:lpstr>Disclosure of Information and Data Protection </vt:lpstr>
      <vt:lpstr>Personal Interests and Conflicts of Interest </vt:lpstr>
      <vt:lpstr>Bribery and Corruption </vt:lpstr>
      <vt:lpstr>Hospitality </vt:lpstr>
      <vt:lpstr>Gifts </vt:lpstr>
      <vt:lpstr>CYP Professional Boundaries Policy</vt:lpstr>
      <vt:lpstr>Relationships </vt:lpstr>
      <vt:lpstr>TIPS FOR WORKING SAFELY Cont. </vt:lpstr>
      <vt:lpstr>ADDITIONAL SLIDE FOR MANAGERS: REFLECTIVE PRACTICE QUESTIONS  </vt:lpstr>
      <vt:lpstr>ADDITIONAL SLIDE FOR MANAGERS:  NEXT STEPS</vt:lpstr>
      <vt:lpstr>SOURCES OF INFORMATION:  </vt:lpstr>
      <vt:lpstr>This product is a product of the County Lines Pathfinder, an initiative funded by the Youth Justice Board.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Bennett</dc:creator>
  <cp:lastModifiedBy>Catherine Bennett</cp:lastModifiedBy>
  <cp:revision>44</cp:revision>
  <dcterms:created xsi:type="dcterms:W3CDTF">2021-07-15T10:20:08Z</dcterms:created>
  <dcterms:modified xsi:type="dcterms:W3CDTF">2023-06-04T14:35:33Z</dcterms:modified>
</cp:coreProperties>
</file>